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5"/>
    <a:srgbClr val="A9132A"/>
    <a:srgbClr val="312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8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Gabi\Dokumenty\Doprava\Beseda%20Horn&#237;%20Po&#269;ernice%2015.9.2022\Dopravn&#237;%20intenzity_v&#253;chod%20Prah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Gabi\Dokumenty\Doprava\Beseda%20Horn&#237;%20Po&#269;ernice%2015.9.2022\Dopravn&#237;%20intenzity_v&#253;chod%20Prah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Gabi\Dokumenty\Doprava\Beseda%20Horn&#237;%20Po&#269;ernice%2015.9.2022\Dopravn&#237;%20intenzity_v&#253;chod%20Prah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Gabi\Dokumenty\Doprava\Beseda%20Horn&#237;%20Po&#269;ernice%2015.9.2022\Dopravn&#237;%20intenzity_v&#253;chod%20Prah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Náchodská!$A$3</c:f>
              <c:strCache>
                <c:ptCount val="1"/>
                <c:pt idx="0">
                  <c:v>Náchodská</c:v>
                </c:pt>
              </c:strCache>
            </c:strRef>
          </c:tx>
          <c:invertIfNegative val="0"/>
          <c:cat>
            <c:strRef>
              <c:f>Náchodská!$B$2:$D$2</c:f>
              <c:strCache>
                <c:ptCount val="3"/>
                <c:pt idx="0">
                  <c:v>2025 bez záměru</c:v>
                </c:pt>
                <c:pt idx="1">
                  <c:v>výhled IPR </c:v>
                </c:pt>
                <c:pt idx="2">
                  <c:v>výhled EIA D11</c:v>
                </c:pt>
              </c:strCache>
            </c:strRef>
          </c:cat>
          <c:val>
            <c:numRef>
              <c:f>Náchodská!$B$3:$D$3</c:f>
              <c:numCache>
                <c:formatCode>General</c:formatCode>
                <c:ptCount val="3"/>
                <c:pt idx="0">
                  <c:v>20700</c:v>
                </c:pt>
                <c:pt idx="1">
                  <c:v>22700</c:v>
                </c:pt>
                <c:pt idx="2">
                  <c:v>35530</c:v>
                </c:pt>
              </c:numCache>
            </c:numRef>
          </c:val>
          <c:extLst>
            <c:ext xmlns:c16="http://schemas.microsoft.com/office/drawing/2014/chart" uri="{C3380CC4-5D6E-409C-BE32-E72D297353CC}">
              <c16:uniqueId val="{00000000-DDF8-47A6-B671-45C7D7A4EE48}"/>
            </c:ext>
          </c:extLst>
        </c:ser>
        <c:dLbls>
          <c:showLegendKey val="0"/>
          <c:showVal val="0"/>
          <c:showCatName val="0"/>
          <c:showSerName val="0"/>
          <c:showPercent val="0"/>
          <c:showBubbleSize val="0"/>
        </c:dLbls>
        <c:gapWidth val="150"/>
        <c:axId val="198588288"/>
        <c:axId val="198589824"/>
      </c:barChart>
      <c:catAx>
        <c:axId val="198588288"/>
        <c:scaling>
          <c:orientation val="minMax"/>
        </c:scaling>
        <c:delete val="0"/>
        <c:axPos val="b"/>
        <c:numFmt formatCode="General" sourceLinked="0"/>
        <c:majorTickMark val="out"/>
        <c:minorTickMark val="none"/>
        <c:tickLblPos val="nextTo"/>
        <c:crossAx val="198589824"/>
        <c:crosses val="autoZero"/>
        <c:auto val="1"/>
        <c:lblAlgn val="ctr"/>
        <c:lblOffset val="100"/>
        <c:noMultiLvlLbl val="0"/>
      </c:catAx>
      <c:valAx>
        <c:axId val="198589824"/>
        <c:scaling>
          <c:orientation val="minMax"/>
        </c:scaling>
        <c:delete val="0"/>
        <c:axPos val="l"/>
        <c:majorGridlines/>
        <c:numFmt formatCode="General" sourceLinked="1"/>
        <c:majorTickMark val="out"/>
        <c:minorTickMark val="none"/>
        <c:tickLblPos val="nextTo"/>
        <c:crossAx val="19858828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68539606710365"/>
          <c:y val="5.197819900352952E-2"/>
          <c:w val="0.60838622097544715"/>
          <c:h val="0.86062819943083246"/>
        </c:manualLayout>
      </c:layout>
      <c:barChart>
        <c:barDir val="col"/>
        <c:grouping val="clustered"/>
        <c:varyColors val="0"/>
        <c:ser>
          <c:idx val="0"/>
          <c:order val="0"/>
          <c:tx>
            <c:strRef>
              <c:f>'HP vs SčK'!$A$12</c:f>
              <c:strCache>
                <c:ptCount val="1"/>
                <c:pt idx="0">
                  <c:v>Horní Počernice</c:v>
                </c:pt>
              </c:strCache>
            </c:strRef>
          </c:tx>
          <c:invertIfNegative val="0"/>
          <c:cat>
            <c:strRef>
              <c:f>'HP vs SčK'!$B$11:$D$11</c:f>
              <c:strCache>
                <c:ptCount val="3"/>
                <c:pt idx="0">
                  <c:v>2021</c:v>
                </c:pt>
                <c:pt idx="1">
                  <c:v>Okruh ZÚR</c:v>
                </c:pt>
                <c:pt idx="2">
                  <c:v>Regionální okruh</c:v>
                </c:pt>
              </c:strCache>
            </c:strRef>
          </c:cat>
          <c:val>
            <c:numRef>
              <c:f>'HP vs SčK'!$B$12:$D$12</c:f>
              <c:numCache>
                <c:formatCode>General</c:formatCode>
                <c:ptCount val="3"/>
                <c:pt idx="0">
                  <c:v>160000</c:v>
                </c:pt>
                <c:pt idx="1">
                  <c:v>220000</c:v>
                </c:pt>
                <c:pt idx="2">
                  <c:v>158000</c:v>
                </c:pt>
              </c:numCache>
            </c:numRef>
          </c:val>
          <c:extLst>
            <c:ext xmlns:c16="http://schemas.microsoft.com/office/drawing/2014/chart" uri="{C3380CC4-5D6E-409C-BE32-E72D297353CC}">
              <c16:uniqueId val="{00000000-F339-447B-9E16-E19492EF8196}"/>
            </c:ext>
          </c:extLst>
        </c:ser>
        <c:ser>
          <c:idx val="1"/>
          <c:order val="1"/>
          <c:tx>
            <c:strRef>
              <c:f>'HP vs SčK'!$A$13</c:f>
              <c:strCache>
                <c:ptCount val="1"/>
                <c:pt idx="0">
                  <c:v>Středočeské obce</c:v>
                </c:pt>
              </c:strCache>
            </c:strRef>
          </c:tx>
          <c:invertIfNegative val="0"/>
          <c:cat>
            <c:strRef>
              <c:f>'HP vs SčK'!$B$11:$D$11</c:f>
              <c:strCache>
                <c:ptCount val="3"/>
                <c:pt idx="0">
                  <c:v>2021</c:v>
                </c:pt>
                <c:pt idx="1">
                  <c:v>Okruh ZÚR</c:v>
                </c:pt>
                <c:pt idx="2">
                  <c:v>Regionální okruh</c:v>
                </c:pt>
              </c:strCache>
            </c:strRef>
          </c:cat>
          <c:val>
            <c:numRef>
              <c:f>'HP vs SčK'!$B$13:$D$13</c:f>
              <c:numCache>
                <c:formatCode>General</c:formatCode>
                <c:ptCount val="3"/>
                <c:pt idx="0">
                  <c:v>6000</c:v>
                </c:pt>
                <c:pt idx="1">
                  <c:v>10000</c:v>
                </c:pt>
                <c:pt idx="2">
                  <c:v>50000</c:v>
                </c:pt>
              </c:numCache>
            </c:numRef>
          </c:val>
          <c:extLst>
            <c:ext xmlns:c16="http://schemas.microsoft.com/office/drawing/2014/chart" uri="{C3380CC4-5D6E-409C-BE32-E72D297353CC}">
              <c16:uniqueId val="{00000001-F339-447B-9E16-E19492EF8196}"/>
            </c:ext>
          </c:extLst>
        </c:ser>
        <c:dLbls>
          <c:showLegendKey val="0"/>
          <c:showVal val="0"/>
          <c:showCatName val="0"/>
          <c:showSerName val="0"/>
          <c:showPercent val="0"/>
          <c:showBubbleSize val="0"/>
        </c:dLbls>
        <c:gapWidth val="150"/>
        <c:axId val="199795840"/>
        <c:axId val="199797376"/>
      </c:barChart>
      <c:catAx>
        <c:axId val="199795840"/>
        <c:scaling>
          <c:orientation val="minMax"/>
        </c:scaling>
        <c:delete val="0"/>
        <c:axPos val="b"/>
        <c:numFmt formatCode="General" sourceLinked="0"/>
        <c:majorTickMark val="out"/>
        <c:minorTickMark val="none"/>
        <c:tickLblPos val="nextTo"/>
        <c:txPr>
          <a:bodyPr/>
          <a:lstStyle/>
          <a:p>
            <a:pPr>
              <a:defRPr sz="1200" b="1"/>
            </a:pPr>
            <a:endParaRPr lang="cs-CZ"/>
          </a:p>
        </c:txPr>
        <c:crossAx val="199797376"/>
        <c:crosses val="autoZero"/>
        <c:auto val="1"/>
        <c:lblAlgn val="ctr"/>
        <c:lblOffset val="100"/>
        <c:noMultiLvlLbl val="0"/>
      </c:catAx>
      <c:valAx>
        <c:axId val="199797376"/>
        <c:scaling>
          <c:orientation val="minMax"/>
        </c:scaling>
        <c:delete val="0"/>
        <c:axPos val="l"/>
        <c:majorGridlines/>
        <c:numFmt formatCode="General" sourceLinked="1"/>
        <c:majorTickMark val="out"/>
        <c:minorTickMark val="none"/>
        <c:tickLblPos val="nextTo"/>
        <c:txPr>
          <a:bodyPr/>
          <a:lstStyle/>
          <a:p>
            <a:pPr>
              <a:defRPr sz="1200" b="1"/>
            </a:pPr>
            <a:endParaRPr lang="cs-CZ"/>
          </a:p>
        </c:txPr>
        <c:crossAx val="199795840"/>
        <c:crosses val="autoZero"/>
        <c:crossBetween val="between"/>
      </c:valAx>
    </c:plotArea>
    <c:legend>
      <c:legendPos val="r"/>
      <c:overlay val="0"/>
      <c:txPr>
        <a:bodyPr/>
        <a:lstStyle/>
        <a:p>
          <a:pPr>
            <a:defRPr sz="1200" b="1"/>
          </a:pPr>
          <a:endParaRPr lang="cs-CZ"/>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'DI 2022'!$A$25</c:f>
              <c:strCache>
                <c:ptCount val="1"/>
                <c:pt idx="0">
                  <c:v>PO 510 (Chlumecká - D11)</c:v>
                </c:pt>
              </c:strCache>
            </c:strRef>
          </c:tx>
          <c:invertIfNegative val="0"/>
          <c:cat>
            <c:strRef>
              <c:f>'DI 2022'!$B$24:$D$24</c:f>
              <c:strCache>
                <c:ptCount val="3"/>
                <c:pt idx="0">
                  <c:v>2025 bez záměru</c:v>
                </c:pt>
                <c:pt idx="1">
                  <c:v>výhled IPR </c:v>
                </c:pt>
                <c:pt idx="2">
                  <c:v>výhled EIA D11</c:v>
                </c:pt>
              </c:strCache>
            </c:strRef>
          </c:cat>
          <c:val>
            <c:numRef>
              <c:f>'DI 2022'!$B$25:$D$25</c:f>
              <c:numCache>
                <c:formatCode>General</c:formatCode>
                <c:ptCount val="3"/>
                <c:pt idx="0">
                  <c:v>75900</c:v>
                </c:pt>
                <c:pt idx="1">
                  <c:v>123200</c:v>
                </c:pt>
                <c:pt idx="2">
                  <c:v>132940</c:v>
                </c:pt>
              </c:numCache>
            </c:numRef>
          </c:val>
          <c:extLst>
            <c:ext xmlns:c16="http://schemas.microsoft.com/office/drawing/2014/chart" uri="{C3380CC4-5D6E-409C-BE32-E72D297353CC}">
              <c16:uniqueId val="{00000000-CCC8-4038-A05B-9DDCB7A20461}"/>
            </c:ext>
          </c:extLst>
        </c:ser>
        <c:ser>
          <c:idx val="1"/>
          <c:order val="1"/>
          <c:tx>
            <c:strRef>
              <c:f>'DI 2022'!$A$26</c:f>
              <c:strCache>
                <c:ptCount val="1"/>
                <c:pt idx="0">
                  <c:v>dálnice D11</c:v>
                </c:pt>
              </c:strCache>
            </c:strRef>
          </c:tx>
          <c:invertIfNegative val="0"/>
          <c:cat>
            <c:strRef>
              <c:f>'DI 2022'!$B$24:$D$24</c:f>
              <c:strCache>
                <c:ptCount val="3"/>
                <c:pt idx="0">
                  <c:v>2025 bez záměru</c:v>
                </c:pt>
                <c:pt idx="1">
                  <c:v>výhled IPR </c:v>
                </c:pt>
                <c:pt idx="2">
                  <c:v>výhled EIA D11</c:v>
                </c:pt>
              </c:strCache>
            </c:strRef>
          </c:cat>
          <c:val>
            <c:numRef>
              <c:f>'DI 2022'!$B$26:$D$26</c:f>
              <c:numCache>
                <c:formatCode>General</c:formatCode>
                <c:ptCount val="3"/>
                <c:pt idx="0">
                  <c:v>70900</c:v>
                </c:pt>
                <c:pt idx="1">
                  <c:v>73600</c:v>
                </c:pt>
                <c:pt idx="2">
                  <c:v>81170</c:v>
                </c:pt>
              </c:numCache>
            </c:numRef>
          </c:val>
          <c:extLst>
            <c:ext xmlns:c16="http://schemas.microsoft.com/office/drawing/2014/chart" uri="{C3380CC4-5D6E-409C-BE32-E72D297353CC}">
              <c16:uniqueId val="{00000001-CCC8-4038-A05B-9DDCB7A20461}"/>
            </c:ext>
          </c:extLst>
        </c:ser>
        <c:ser>
          <c:idx val="2"/>
          <c:order val="2"/>
          <c:tx>
            <c:strRef>
              <c:f>'DI 2022'!$A$27</c:f>
              <c:strCache>
                <c:ptCount val="1"/>
                <c:pt idx="0">
                  <c:v>Náchodská</c:v>
                </c:pt>
              </c:strCache>
            </c:strRef>
          </c:tx>
          <c:invertIfNegative val="0"/>
          <c:cat>
            <c:strRef>
              <c:f>'DI 2022'!$B$24:$D$24</c:f>
              <c:strCache>
                <c:ptCount val="3"/>
                <c:pt idx="0">
                  <c:v>2025 bez záměru</c:v>
                </c:pt>
                <c:pt idx="1">
                  <c:v>výhled IPR </c:v>
                </c:pt>
                <c:pt idx="2">
                  <c:v>výhled EIA D11</c:v>
                </c:pt>
              </c:strCache>
            </c:strRef>
          </c:cat>
          <c:val>
            <c:numRef>
              <c:f>'DI 2022'!$B$27:$D$27</c:f>
              <c:numCache>
                <c:formatCode>General</c:formatCode>
                <c:ptCount val="3"/>
                <c:pt idx="0">
                  <c:v>20700</c:v>
                </c:pt>
                <c:pt idx="1">
                  <c:v>22700</c:v>
                </c:pt>
                <c:pt idx="2">
                  <c:v>35530</c:v>
                </c:pt>
              </c:numCache>
            </c:numRef>
          </c:val>
          <c:extLst>
            <c:ext xmlns:c16="http://schemas.microsoft.com/office/drawing/2014/chart" uri="{C3380CC4-5D6E-409C-BE32-E72D297353CC}">
              <c16:uniqueId val="{00000002-CCC8-4038-A05B-9DDCB7A20461}"/>
            </c:ext>
          </c:extLst>
        </c:ser>
        <c:dLbls>
          <c:showLegendKey val="0"/>
          <c:showVal val="0"/>
          <c:showCatName val="0"/>
          <c:showSerName val="0"/>
          <c:showPercent val="0"/>
          <c:showBubbleSize val="0"/>
        </c:dLbls>
        <c:gapWidth val="150"/>
        <c:axId val="199814528"/>
        <c:axId val="200438912"/>
      </c:barChart>
      <c:catAx>
        <c:axId val="199814528"/>
        <c:scaling>
          <c:orientation val="minMax"/>
        </c:scaling>
        <c:delete val="0"/>
        <c:axPos val="b"/>
        <c:numFmt formatCode="General" sourceLinked="0"/>
        <c:majorTickMark val="out"/>
        <c:minorTickMark val="none"/>
        <c:tickLblPos val="nextTo"/>
        <c:txPr>
          <a:bodyPr/>
          <a:lstStyle/>
          <a:p>
            <a:pPr>
              <a:defRPr sz="1200" b="1"/>
            </a:pPr>
            <a:endParaRPr lang="cs-CZ"/>
          </a:p>
        </c:txPr>
        <c:crossAx val="200438912"/>
        <c:crosses val="autoZero"/>
        <c:auto val="1"/>
        <c:lblAlgn val="ctr"/>
        <c:lblOffset val="100"/>
        <c:noMultiLvlLbl val="0"/>
      </c:catAx>
      <c:valAx>
        <c:axId val="200438912"/>
        <c:scaling>
          <c:orientation val="minMax"/>
        </c:scaling>
        <c:delete val="0"/>
        <c:axPos val="l"/>
        <c:majorGridlines/>
        <c:numFmt formatCode="General" sourceLinked="1"/>
        <c:majorTickMark val="out"/>
        <c:minorTickMark val="none"/>
        <c:tickLblPos val="nextTo"/>
        <c:txPr>
          <a:bodyPr/>
          <a:lstStyle/>
          <a:p>
            <a:pPr>
              <a:defRPr sz="1200" b="1"/>
            </a:pPr>
            <a:endParaRPr lang="cs-CZ"/>
          </a:p>
        </c:txPr>
        <c:crossAx val="199814528"/>
        <c:crosses val="autoZero"/>
        <c:crossBetween val="between"/>
      </c:valAx>
    </c:plotArea>
    <c:legend>
      <c:legendPos val="r"/>
      <c:layout>
        <c:manualLayout>
          <c:xMode val="edge"/>
          <c:yMode val="edge"/>
          <c:x val="0.65802903052965989"/>
          <c:y val="0.2980300168668128"/>
          <c:w val="0.34197096947034017"/>
          <c:h val="0.40393996626637446"/>
        </c:manualLayout>
      </c:layout>
      <c:overlay val="0"/>
      <c:txPr>
        <a:bodyPr/>
        <a:lstStyle/>
        <a:p>
          <a:pPr>
            <a:defRPr sz="1200" b="1"/>
          </a:pPr>
          <a:endParaRPr lang="cs-CZ"/>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'HP vs SčK'!$B$21</c:f>
              <c:strCache>
                <c:ptCount val="1"/>
                <c:pt idx="0">
                  <c:v>Celkem </c:v>
                </c:pt>
              </c:strCache>
            </c:strRef>
          </c:tx>
          <c:invertIfNegative val="0"/>
          <c:dLbls>
            <c:spPr>
              <a:noFill/>
              <a:ln>
                <a:noFill/>
              </a:ln>
              <a:effectLst/>
            </c:spPr>
            <c:txPr>
              <a:bodyPr/>
              <a:lstStyle/>
              <a:p>
                <a:pPr>
                  <a:defRPr sz="1200" b="1"/>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'HP vs SčK'!$A$22:$A$24</c:f>
              <c:strCache>
                <c:ptCount val="3"/>
                <c:pt idx="0">
                  <c:v>2040 (celý okruh)</c:v>
                </c:pt>
                <c:pt idx="1">
                  <c:v>2025 (dostavba 511)</c:v>
                </c:pt>
                <c:pt idx="2">
                  <c:v>2021 TSK</c:v>
                </c:pt>
              </c:strCache>
            </c:strRef>
          </c:cat>
          <c:val>
            <c:numRef>
              <c:f>'HP vs SčK'!$B$22:$B$24</c:f>
              <c:numCache>
                <c:formatCode>General</c:formatCode>
                <c:ptCount val="3"/>
                <c:pt idx="0">
                  <c:v>123200</c:v>
                </c:pt>
                <c:pt idx="1">
                  <c:v>103500</c:v>
                </c:pt>
                <c:pt idx="2" formatCode="#,##0">
                  <c:v>68000</c:v>
                </c:pt>
              </c:numCache>
            </c:numRef>
          </c:val>
          <c:extLst>
            <c:ext xmlns:c16="http://schemas.microsoft.com/office/drawing/2014/chart" uri="{C3380CC4-5D6E-409C-BE32-E72D297353CC}">
              <c16:uniqueId val="{00000000-9C07-49C0-837D-A6F8ED15EC05}"/>
            </c:ext>
          </c:extLst>
        </c:ser>
        <c:ser>
          <c:idx val="1"/>
          <c:order val="1"/>
          <c:tx>
            <c:strRef>
              <c:f>'HP vs SčK'!$C$21</c:f>
              <c:strCache>
                <c:ptCount val="1"/>
                <c:pt idx="0">
                  <c:v>Nákladní</c:v>
                </c:pt>
              </c:strCache>
            </c:strRef>
          </c:tx>
          <c:invertIfNegative val="0"/>
          <c:dLbls>
            <c:spPr>
              <a:noFill/>
              <a:ln>
                <a:noFill/>
              </a:ln>
              <a:effectLst/>
            </c:spPr>
            <c:txPr>
              <a:bodyPr/>
              <a:lstStyle/>
              <a:p>
                <a:pPr>
                  <a:defRPr sz="1200" b="1"/>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'HP vs SčK'!$A$22:$A$24</c:f>
              <c:strCache>
                <c:ptCount val="3"/>
                <c:pt idx="0">
                  <c:v>2040 (celý okruh)</c:v>
                </c:pt>
                <c:pt idx="1">
                  <c:v>2025 (dostavba 511)</c:v>
                </c:pt>
                <c:pt idx="2">
                  <c:v>2021 TSK</c:v>
                </c:pt>
              </c:strCache>
            </c:strRef>
          </c:cat>
          <c:val>
            <c:numRef>
              <c:f>'HP vs SčK'!$C$22:$C$24</c:f>
              <c:numCache>
                <c:formatCode>General</c:formatCode>
                <c:ptCount val="3"/>
                <c:pt idx="0">
                  <c:v>23990</c:v>
                </c:pt>
                <c:pt idx="1">
                  <c:v>20710</c:v>
                </c:pt>
                <c:pt idx="2">
                  <c:v>16500</c:v>
                </c:pt>
              </c:numCache>
            </c:numRef>
          </c:val>
          <c:extLst>
            <c:ext xmlns:c16="http://schemas.microsoft.com/office/drawing/2014/chart" uri="{C3380CC4-5D6E-409C-BE32-E72D297353CC}">
              <c16:uniqueId val="{00000001-9C07-49C0-837D-A6F8ED15EC05}"/>
            </c:ext>
          </c:extLst>
        </c:ser>
        <c:dLbls>
          <c:showLegendKey val="0"/>
          <c:showVal val="0"/>
          <c:showCatName val="0"/>
          <c:showSerName val="0"/>
          <c:showPercent val="0"/>
          <c:showBubbleSize val="0"/>
        </c:dLbls>
        <c:gapWidth val="150"/>
        <c:axId val="200470528"/>
        <c:axId val="200472064"/>
      </c:barChart>
      <c:catAx>
        <c:axId val="200470528"/>
        <c:scaling>
          <c:orientation val="minMax"/>
        </c:scaling>
        <c:delete val="0"/>
        <c:axPos val="l"/>
        <c:numFmt formatCode="General" sourceLinked="0"/>
        <c:majorTickMark val="out"/>
        <c:minorTickMark val="none"/>
        <c:tickLblPos val="nextTo"/>
        <c:txPr>
          <a:bodyPr/>
          <a:lstStyle/>
          <a:p>
            <a:pPr>
              <a:defRPr sz="1200" b="1"/>
            </a:pPr>
            <a:endParaRPr lang="cs-CZ"/>
          </a:p>
        </c:txPr>
        <c:crossAx val="200472064"/>
        <c:crosses val="autoZero"/>
        <c:auto val="1"/>
        <c:lblAlgn val="ctr"/>
        <c:lblOffset val="100"/>
        <c:noMultiLvlLbl val="0"/>
      </c:catAx>
      <c:valAx>
        <c:axId val="200472064"/>
        <c:scaling>
          <c:orientation val="minMax"/>
        </c:scaling>
        <c:delete val="1"/>
        <c:axPos val="b"/>
        <c:numFmt formatCode="General" sourceLinked="1"/>
        <c:majorTickMark val="out"/>
        <c:minorTickMark val="none"/>
        <c:tickLblPos val="nextTo"/>
        <c:crossAx val="200470528"/>
        <c:crosses val="autoZero"/>
        <c:crossBetween val="between"/>
      </c:valAx>
    </c:plotArea>
    <c:legend>
      <c:legendPos val="r"/>
      <c:overlay val="0"/>
      <c:txPr>
        <a:bodyPr/>
        <a:lstStyle/>
        <a:p>
          <a:pPr>
            <a:defRPr sz="1200" b="1"/>
          </a:pPr>
          <a:endParaRPr lang="cs-CZ"/>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Kliknutím lze upravit styl.</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84937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96381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35725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17062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120705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575D821-A946-47E6-9BFA-7F0C3287FA7F}" type="datetimeFigureOut">
              <a:rPr lang="cs-CZ" smtClean="0"/>
              <a:t>14.09.2022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417852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575D821-A946-47E6-9BFA-7F0C3287FA7F}" type="datetimeFigureOut">
              <a:rPr lang="cs-CZ" smtClean="0"/>
              <a:t>14.09.2022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42593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575D821-A946-47E6-9BFA-7F0C3287FA7F}" type="datetimeFigureOut">
              <a:rPr lang="cs-CZ" smtClean="0"/>
              <a:t>14.09.2022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292928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575D821-A946-47E6-9BFA-7F0C3287FA7F}" type="datetimeFigureOut">
              <a:rPr lang="cs-CZ" smtClean="0"/>
              <a:t>14.09.2022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160650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575D821-A946-47E6-9BFA-7F0C3287FA7F}" type="datetimeFigureOut">
              <a:rPr lang="cs-CZ" smtClean="0"/>
              <a:t>14.09.2022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8749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575D821-A946-47E6-9BFA-7F0C3287FA7F}" type="datetimeFigureOut">
              <a:rPr lang="cs-CZ" smtClean="0"/>
              <a:t>14.09.2022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11B1A95-9222-4C5B-994A-3CC718E2ABEC}" type="slidenum">
              <a:rPr lang="cs-CZ" smtClean="0"/>
              <a:t>‹#›</a:t>
            </a:fld>
            <a:endParaRPr lang="cs-CZ"/>
          </a:p>
        </p:txBody>
      </p:sp>
    </p:spTree>
    <p:extLst>
      <p:ext uri="{BB962C8B-B14F-4D97-AF65-F5344CB8AC3E}">
        <p14:creationId xmlns:p14="http://schemas.microsoft.com/office/powerpoint/2010/main" val="384983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5D821-A946-47E6-9BFA-7F0C3287FA7F}" type="datetimeFigureOut">
              <a:rPr lang="cs-CZ" smtClean="0"/>
              <a:t>14.09.2022</a:t>
            </a:fld>
            <a:endParaRPr lang="cs-CZ"/>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B1A95-9222-4C5B-994A-3CC718E2ABEC}" type="slidenum">
              <a:rPr lang="cs-CZ" smtClean="0"/>
              <a:t>‹#›</a:t>
            </a:fld>
            <a:endParaRPr lang="cs-CZ"/>
          </a:p>
        </p:txBody>
      </p:sp>
    </p:spTree>
    <p:extLst>
      <p:ext uri="{BB962C8B-B14F-4D97-AF65-F5344CB8AC3E}">
        <p14:creationId xmlns:p14="http://schemas.microsoft.com/office/powerpoint/2010/main" val="1197323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hyperlink" Target="http://www.vtpi.org/gentraf.pdf" TargetMode="External"/><Relationship Id="rId2" Type="http://schemas.openxmlformats.org/officeDocument/2006/relationships/hyperlink" Target="https://dolni-pocernice.cz/doc/A_D0_510_AKTUALIZACE-ZDP.pdf#page=150"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s://nordicroads.com/expanding-road-capacity-urban-areas-resulted-urban-sprawl-traffic-motoris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Obrázek 17" descr="Obsah obrázku text">
            <a:extLst>
              <a:ext uri="{FF2B5EF4-FFF2-40B4-BE49-F238E27FC236}">
                <a16:creationId xmlns:a16="http://schemas.microsoft.com/office/drawing/2014/main" id="{C19C6B12-92FC-CC4D-6877-D662A2843D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8114" y="1171447"/>
            <a:ext cx="6070959" cy="1222171"/>
          </a:xfrm>
          <a:prstGeom prst="rect">
            <a:avLst/>
          </a:prstGeom>
        </p:spPr>
      </p:pic>
      <p:pic>
        <p:nvPicPr>
          <p:cNvPr id="17" name="Obrázek 16" descr="Obsah obrázku text">
            <a:extLst>
              <a:ext uri="{FF2B5EF4-FFF2-40B4-BE49-F238E27FC236}">
                <a16:creationId xmlns:a16="http://schemas.microsoft.com/office/drawing/2014/main" id="{37199FF6-1DD8-EA66-D711-53B9217CED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924" y="469978"/>
            <a:ext cx="4457332" cy="960481"/>
          </a:xfrm>
          <a:prstGeom prst="rect">
            <a:avLst/>
          </a:prstGeom>
        </p:spPr>
      </p:pic>
      <p:sp>
        <p:nvSpPr>
          <p:cNvPr id="2" name="Nadpis 1"/>
          <p:cNvSpPr>
            <a:spLocks noGrp="1"/>
          </p:cNvSpPr>
          <p:nvPr>
            <p:ph type="ctrTitle"/>
          </p:nvPr>
        </p:nvSpPr>
        <p:spPr>
          <a:xfrm>
            <a:off x="2279576" y="539064"/>
            <a:ext cx="7759924" cy="1775875"/>
          </a:xfrm>
        </p:spPr>
        <p:txBody>
          <a:bodyPr>
            <a:noAutofit/>
          </a:bodyPr>
          <a:lstStyle/>
          <a:p>
            <a:r>
              <a:rPr lang="cs-CZ" sz="5400" dirty="0">
                <a:solidFill>
                  <a:schemeClr val="bg1"/>
                </a:solidFill>
              </a:rPr>
              <a:t>Mýty a fakta </a:t>
            </a:r>
            <a:br>
              <a:rPr lang="cs-CZ" sz="5400" dirty="0">
                <a:solidFill>
                  <a:schemeClr val="bg1"/>
                </a:solidFill>
              </a:rPr>
            </a:br>
            <a:r>
              <a:rPr lang="cs-CZ" sz="5400" dirty="0">
                <a:solidFill>
                  <a:schemeClr val="bg1"/>
                </a:solidFill>
              </a:rPr>
              <a:t>o Pražském okruhu</a:t>
            </a:r>
          </a:p>
        </p:txBody>
      </p:sp>
      <p:sp>
        <p:nvSpPr>
          <p:cNvPr id="3" name="Podnadpis 2"/>
          <p:cNvSpPr>
            <a:spLocks noGrp="1"/>
          </p:cNvSpPr>
          <p:nvPr>
            <p:ph type="subTitle" idx="1"/>
          </p:nvPr>
        </p:nvSpPr>
        <p:spPr>
          <a:xfrm>
            <a:off x="2895600" y="2750000"/>
            <a:ext cx="6400800" cy="1752600"/>
          </a:xfrm>
        </p:spPr>
        <p:txBody>
          <a:bodyPr>
            <a:normAutofit/>
          </a:bodyPr>
          <a:lstStyle/>
          <a:p>
            <a:r>
              <a:rPr lang="cs-CZ" sz="2400" dirty="0">
                <a:solidFill>
                  <a:schemeClr val="tx1">
                    <a:lumMod val="65000"/>
                    <a:lumOff val="35000"/>
                  </a:schemeClr>
                </a:solidFill>
              </a:rPr>
              <a:t>Alena </a:t>
            </a:r>
            <a:r>
              <a:rPr lang="cs-CZ" sz="2400" dirty="0" err="1">
                <a:solidFill>
                  <a:schemeClr val="tx1">
                    <a:lumMod val="65000"/>
                    <a:lumOff val="35000"/>
                  </a:schemeClr>
                </a:solidFill>
              </a:rPr>
              <a:t>Štrobová</a:t>
            </a:r>
            <a:endParaRPr lang="cs-CZ" sz="2400" dirty="0">
              <a:solidFill>
                <a:schemeClr val="tx1">
                  <a:lumMod val="65000"/>
                  <a:lumOff val="35000"/>
                </a:schemeClr>
              </a:solidFill>
            </a:endParaRPr>
          </a:p>
        </p:txBody>
      </p:sp>
      <p:pic>
        <p:nvPicPr>
          <p:cNvPr id="13" name="Obrázek 12">
            <a:extLst>
              <a:ext uri="{FF2B5EF4-FFF2-40B4-BE49-F238E27FC236}">
                <a16:creationId xmlns:a16="http://schemas.microsoft.com/office/drawing/2014/main" id="{427CE93E-824D-930A-4CB5-A9792FB738A8}"/>
              </a:ext>
            </a:extLst>
          </p:cNvPr>
          <p:cNvPicPr>
            <a:picLocks noChangeAspect="1"/>
          </p:cNvPicPr>
          <p:nvPr/>
        </p:nvPicPr>
        <p:blipFill rotWithShape="1">
          <a:blip r:embed="rId3">
            <a:extLst>
              <a:ext uri="{28A0092B-C50C-407E-A947-70E740481C1C}">
                <a14:useLocalDpi xmlns:a14="http://schemas.microsoft.com/office/drawing/2010/main" val="0"/>
              </a:ext>
            </a:extLst>
          </a:blip>
          <a:srcRect b="18830"/>
          <a:stretch/>
        </p:blipFill>
        <p:spPr>
          <a:xfrm>
            <a:off x="767408" y="4832607"/>
            <a:ext cx="2159171" cy="1752601"/>
          </a:xfrm>
          <a:prstGeom prst="rect">
            <a:avLst/>
          </a:prstGeom>
        </p:spPr>
      </p:pic>
      <p:pic>
        <p:nvPicPr>
          <p:cNvPr id="15" name="Obrázek 14">
            <a:extLst>
              <a:ext uri="{FF2B5EF4-FFF2-40B4-BE49-F238E27FC236}">
                <a16:creationId xmlns:a16="http://schemas.microsoft.com/office/drawing/2014/main" id="{4F48FE31-C2E0-0E32-0EC7-B4B5BD72F7E9}"/>
              </a:ext>
            </a:extLst>
          </p:cNvPr>
          <p:cNvPicPr>
            <a:picLocks noChangeAspect="1"/>
          </p:cNvPicPr>
          <p:nvPr/>
        </p:nvPicPr>
        <p:blipFill rotWithShape="1">
          <a:blip r:embed="rId4">
            <a:extLst>
              <a:ext uri="{28A0092B-C50C-407E-A947-70E740481C1C}">
                <a14:useLocalDpi xmlns:a14="http://schemas.microsoft.com/office/drawing/2010/main" val="0"/>
              </a:ext>
            </a:extLst>
          </a:blip>
          <a:srcRect b="21873"/>
          <a:stretch/>
        </p:blipFill>
        <p:spPr>
          <a:xfrm>
            <a:off x="9048328" y="4728702"/>
            <a:ext cx="2376264" cy="1856506"/>
          </a:xfrm>
          <a:prstGeom prst="rect">
            <a:avLst/>
          </a:prstGeom>
        </p:spPr>
      </p:pic>
      <p:pic>
        <p:nvPicPr>
          <p:cNvPr id="5" name="Obrázek 4" descr="Obsah obrázku text, podepsat&#10;&#10;Popis byl vytvořen automaticky">
            <a:extLst>
              <a:ext uri="{FF2B5EF4-FFF2-40B4-BE49-F238E27FC236}">
                <a16:creationId xmlns:a16="http://schemas.microsoft.com/office/drawing/2014/main" id="{B1491B0C-A555-406B-4382-B8B5A772CE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73033" y="3717032"/>
            <a:ext cx="3028790" cy="3140968"/>
          </a:xfrm>
          <a:prstGeom prst="rect">
            <a:avLst/>
          </a:prstGeom>
        </p:spPr>
      </p:pic>
      <p:pic>
        <p:nvPicPr>
          <p:cNvPr id="9" name="Grafický objekt 8">
            <a:extLst>
              <a:ext uri="{FF2B5EF4-FFF2-40B4-BE49-F238E27FC236}">
                <a16:creationId xmlns:a16="http://schemas.microsoft.com/office/drawing/2014/main" id="{FFAD3C30-6FCF-358A-2DAB-80823B3E680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00257" y="469978"/>
            <a:ext cx="1012406" cy="1951450"/>
          </a:xfrm>
          <a:prstGeom prst="rect">
            <a:avLst/>
          </a:prstGeom>
        </p:spPr>
      </p:pic>
      <p:pic>
        <p:nvPicPr>
          <p:cNvPr id="11" name="Grafický objekt 10">
            <a:extLst>
              <a:ext uri="{FF2B5EF4-FFF2-40B4-BE49-F238E27FC236}">
                <a16:creationId xmlns:a16="http://schemas.microsoft.com/office/drawing/2014/main" id="{77C23448-3D20-2448-8F2E-22B32ADEF44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695212" y="460385"/>
            <a:ext cx="2195031" cy="1752600"/>
          </a:xfrm>
          <a:prstGeom prst="rect">
            <a:avLst/>
          </a:prstGeom>
        </p:spPr>
      </p:pic>
    </p:spTree>
    <p:extLst>
      <p:ext uri="{BB962C8B-B14F-4D97-AF65-F5344CB8AC3E}">
        <p14:creationId xmlns:p14="http://schemas.microsoft.com/office/powerpoint/2010/main" val="919096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9376" y="1700808"/>
            <a:ext cx="11017224" cy="4104456"/>
          </a:xfrm>
        </p:spPr>
        <p:txBody>
          <a:bodyPr>
            <a:normAutofit/>
          </a:bodyPr>
          <a:lstStyle/>
          <a:p>
            <a:pPr marL="0" indent="0">
              <a:buNone/>
            </a:pPr>
            <a:r>
              <a:rPr lang="cs-CZ" sz="2400" dirty="0">
                <a:solidFill>
                  <a:srgbClr val="636465"/>
                </a:solidFill>
              </a:rPr>
              <a:t>Když nebudeme klást odpor, příslušné instituce nebudou mít potřebu se s námi bavit </a:t>
            </a:r>
            <a:br>
              <a:rPr lang="cs-CZ" sz="2400" dirty="0">
                <a:solidFill>
                  <a:srgbClr val="636465"/>
                </a:solidFill>
              </a:rPr>
            </a:br>
            <a:r>
              <a:rPr lang="cs-CZ" sz="2400" dirty="0">
                <a:solidFill>
                  <a:srgbClr val="636465"/>
                </a:solidFill>
              </a:rPr>
              <a:t>a prosadí si, co chtějí. V Jesenici také nekladli odpor a už se několik let soudí </a:t>
            </a:r>
            <a:br>
              <a:rPr lang="cs-CZ" sz="2400" dirty="0">
                <a:solidFill>
                  <a:srgbClr val="636465"/>
                </a:solidFill>
              </a:rPr>
            </a:br>
            <a:r>
              <a:rPr lang="cs-CZ" sz="2400" dirty="0">
                <a:solidFill>
                  <a:srgbClr val="636465"/>
                </a:solidFill>
              </a:rPr>
              <a:t>s Ministerstvem dopravy kvůli hluku. Příslušné instituce s nimi jednají arogantně </a:t>
            </a:r>
            <a:br>
              <a:rPr lang="cs-CZ" sz="2400" dirty="0">
                <a:solidFill>
                  <a:srgbClr val="636465"/>
                </a:solidFill>
              </a:rPr>
            </a:br>
            <a:r>
              <a:rPr lang="cs-CZ" sz="2400" dirty="0">
                <a:solidFill>
                  <a:srgbClr val="636465"/>
                </a:solidFill>
              </a:rPr>
              <a:t>nebo je ignorují.</a:t>
            </a:r>
          </a:p>
        </p:txBody>
      </p:sp>
      <p:sp>
        <p:nvSpPr>
          <p:cNvPr id="4" name="TextBox 38">
            <a:extLst>
              <a:ext uri="{FF2B5EF4-FFF2-40B4-BE49-F238E27FC236}">
                <a16:creationId xmlns:a16="http://schemas.microsoft.com/office/drawing/2014/main" id="{E056E5C4-2855-D3F9-6CE4-E9D9E37507BB}"/>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10</a:t>
            </a:fld>
            <a:endParaRPr lang="en-CZ" sz="1200" dirty="0">
              <a:solidFill>
                <a:srgbClr val="363738"/>
              </a:solidFill>
              <a:latin typeface="Arial" panose="020B0604020202020204" pitchFamily="34" charset="0"/>
              <a:cs typeface="Arial" panose="020B0604020202020204" pitchFamily="34" charset="0"/>
            </a:endParaRPr>
          </a:p>
        </p:txBody>
      </p:sp>
      <p:sp>
        <p:nvSpPr>
          <p:cNvPr id="10" name="Nadpis 1">
            <a:extLst>
              <a:ext uri="{FF2B5EF4-FFF2-40B4-BE49-F238E27FC236}">
                <a16:creationId xmlns:a16="http://schemas.microsoft.com/office/drawing/2014/main" id="{E1FAB7A2-8888-C5A2-1D38-5B3399B2E44A}"/>
              </a:ext>
            </a:extLst>
          </p:cNvPr>
          <p:cNvSpPr>
            <a:spLocks noGrp="1"/>
          </p:cNvSpPr>
          <p:nvPr>
            <p:ph type="title"/>
          </p:nvPr>
        </p:nvSpPr>
        <p:spPr>
          <a:xfrm>
            <a:off x="479376" y="332656"/>
            <a:ext cx="8229600" cy="1791072"/>
          </a:xfrm>
        </p:spPr>
        <p:txBody>
          <a:bodyPr anchor="t">
            <a:normAutofit/>
          </a:bodyPr>
          <a:lstStyle/>
          <a:p>
            <a:pPr algn="l"/>
            <a:r>
              <a:rPr lang="cs-CZ" sz="3000" dirty="0">
                <a:solidFill>
                  <a:srgbClr val="31246C"/>
                </a:solidFill>
              </a:rPr>
              <a:t>Když nebudeme klást odpor, tak se s námi příslušné instituce začnou bavit a na něčem se dohodneme</a:t>
            </a:r>
          </a:p>
        </p:txBody>
      </p:sp>
      <p:pic>
        <p:nvPicPr>
          <p:cNvPr id="11" name="Obrázek 10">
            <a:extLst>
              <a:ext uri="{FF2B5EF4-FFF2-40B4-BE49-F238E27FC236}">
                <a16:creationId xmlns:a16="http://schemas.microsoft.com/office/drawing/2014/main" id="{FCF7F662-A3A1-9CAD-C840-02A21BDCB61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2" name="Obrázek 11">
            <a:extLst>
              <a:ext uri="{FF2B5EF4-FFF2-40B4-BE49-F238E27FC236}">
                <a16:creationId xmlns:a16="http://schemas.microsoft.com/office/drawing/2014/main" id="{DA54BAAD-27FD-9C80-9503-98EBFCEBABA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427373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cký objekt 10">
            <a:extLst>
              <a:ext uri="{FF2B5EF4-FFF2-40B4-BE49-F238E27FC236}">
                <a16:creationId xmlns:a16="http://schemas.microsoft.com/office/drawing/2014/main" id="{B187E59D-2D9F-738D-4056-EA50162B15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64352" y="642431"/>
            <a:ext cx="1440160" cy="2775962"/>
          </a:xfrm>
          <a:prstGeom prst="rect">
            <a:avLst/>
          </a:prstGeom>
        </p:spPr>
      </p:pic>
      <p:sp>
        <p:nvSpPr>
          <p:cNvPr id="2" name="Nadpis 1"/>
          <p:cNvSpPr>
            <a:spLocks noGrp="1"/>
          </p:cNvSpPr>
          <p:nvPr>
            <p:ph type="title"/>
          </p:nvPr>
        </p:nvSpPr>
        <p:spPr>
          <a:xfrm>
            <a:off x="479376" y="404664"/>
            <a:ext cx="8229600" cy="1791072"/>
          </a:xfrm>
        </p:spPr>
        <p:txBody>
          <a:bodyPr anchor="t">
            <a:normAutofit/>
          </a:bodyPr>
          <a:lstStyle/>
          <a:p>
            <a:pPr algn="l"/>
            <a:r>
              <a:rPr lang="cs-CZ" sz="3000" dirty="0">
                <a:solidFill>
                  <a:srgbClr val="31246C"/>
                </a:solidFill>
              </a:rPr>
              <a:t>Propagační heslo pro výstavbu okruhu </a:t>
            </a:r>
            <a:br>
              <a:rPr lang="cs-CZ" sz="3000" dirty="0">
                <a:solidFill>
                  <a:srgbClr val="31246C"/>
                </a:solidFill>
              </a:rPr>
            </a:br>
            <a:r>
              <a:rPr lang="cs-CZ" sz="3000" dirty="0">
                <a:solidFill>
                  <a:srgbClr val="31246C"/>
                </a:solidFill>
              </a:rPr>
              <a:t>„Už vás nudí stát v koloně u lanového mostu?“ </a:t>
            </a:r>
          </a:p>
        </p:txBody>
      </p:sp>
      <p:sp>
        <p:nvSpPr>
          <p:cNvPr id="3" name="Zástupný symbol pro obsah 2"/>
          <p:cNvSpPr>
            <a:spLocks noGrp="1"/>
          </p:cNvSpPr>
          <p:nvPr>
            <p:ph idx="1"/>
          </p:nvPr>
        </p:nvSpPr>
        <p:spPr>
          <a:xfrm>
            <a:off x="499096" y="1844824"/>
            <a:ext cx="9917383" cy="936104"/>
          </a:xfrm>
        </p:spPr>
        <p:txBody>
          <a:bodyPr>
            <a:normAutofit/>
          </a:bodyPr>
          <a:lstStyle/>
          <a:p>
            <a:pPr marL="0" indent="0">
              <a:buNone/>
            </a:pPr>
            <a:r>
              <a:rPr lang="cs-CZ" sz="2400" dirty="0">
                <a:solidFill>
                  <a:srgbClr val="636465"/>
                </a:solidFill>
              </a:rPr>
              <a:t>Rychle dokončíme okruh a budete stát </a:t>
            </a:r>
            <a:br>
              <a:rPr lang="cs-CZ" sz="2400" dirty="0">
                <a:solidFill>
                  <a:srgbClr val="636465"/>
                </a:solidFill>
              </a:rPr>
            </a:br>
            <a:r>
              <a:rPr lang="cs-CZ" sz="2400" dirty="0">
                <a:solidFill>
                  <a:srgbClr val="636465"/>
                </a:solidFill>
              </a:rPr>
              <a:t>v koloně u Černého Mostu. </a:t>
            </a:r>
          </a:p>
          <a:p>
            <a:endParaRPr lang="cs-CZ" sz="2400" dirty="0">
              <a:solidFill>
                <a:srgbClr val="636465"/>
              </a:solidFill>
            </a:endParaRPr>
          </a:p>
        </p:txBody>
      </p:sp>
      <p:sp>
        <p:nvSpPr>
          <p:cNvPr id="4" name="TextBox 38">
            <a:extLst>
              <a:ext uri="{FF2B5EF4-FFF2-40B4-BE49-F238E27FC236}">
                <a16:creationId xmlns:a16="http://schemas.microsoft.com/office/drawing/2014/main" id="{4118B032-CC97-F42E-DACC-AD2629ABD283}"/>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11</a:t>
            </a:fld>
            <a:endParaRPr lang="en-CZ" sz="1200" dirty="0">
              <a:solidFill>
                <a:srgbClr val="363738"/>
              </a:solidFill>
              <a:latin typeface="Arial" panose="020B0604020202020204" pitchFamily="34" charset="0"/>
              <a:cs typeface="Arial" panose="020B0604020202020204" pitchFamily="34" charset="0"/>
            </a:endParaRPr>
          </a:p>
        </p:txBody>
      </p:sp>
      <p:pic>
        <p:nvPicPr>
          <p:cNvPr id="6" name="Obrázek 5">
            <a:extLst>
              <a:ext uri="{FF2B5EF4-FFF2-40B4-BE49-F238E27FC236}">
                <a16:creationId xmlns:a16="http://schemas.microsoft.com/office/drawing/2014/main" id="{D2477C7A-5B10-8742-2583-9D5771F4525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7" name="Obrázek 6">
            <a:extLst>
              <a:ext uri="{FF2B5EF4-FFF2-40B4-BE49-F238E27FC236}">
                <a16:creationId xmlns:a16="http://schemas.microsoft.com/office/drawing/2014/main" id="{A2091BBD-B90D-BC9B-70CF-E3DC2EFB61A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pic>
        <p:nvPicPr>
          <p:cNvPr id="8" name="Obrázek 7">
            <a:extLst>
              <a:ext uri="{FF2B5EF4-FFF2-40B4-BE49-F238E27FC236}">
                <a16:creationId xmlns:a16="http://schemas.microsoft.com/office/drawing/2014/main" id="{F6E573B2-995B-74F2-8054-2DBB57EEEF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09285" y="3224010"/>
            <a:ext cx="2952328" cy="2952328"/>
          </a:xfrm>
          <a:prstGeom prst="rect">
            <a:avLst/>
          </a:prstGeom>
        </p:spPr>
      </p:pic>
    </p:spTree>
    <p:extLst>
      <p:ext uri="{BB962C8B-B14F-4D97-AF65-F5344CB8AC3E}">
        <p14:creationId xmlns:p14="http://schemas.microsoft.com/office/powerpoint/2010/main" val="2612721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0236" y="341784"/>
            <a:ext cx="10574316" cy="1070992"/>
          </a:xfrm>
        </p:spPr>
        <p:txBody>
          <a:bodyPr anchor="t">
            <a:normAutofit/>
          </a:bodyPr>
          <a:lstStyle/>
          <a:p>
            <a:pPr algn="l"/>
            <a:r>
              <a:rPr lang="cs-CZ" sz="3000" dirty="0">
                <a:solidFill>
                  <a:srgbClr val="31246C"/>
                </a:solidFill>
              </a:rPr>
              <a:t>Na žalobu měly Horní Počernice roky a rozhodly </a:t>
            </a:r>
            <a:br>
              <a:rPr lang="cs-CZ" sz="3000" dirty="0">
                <a:solidFill>
                  <a:srgbClr val="31246C"/>
                </a:solidFill>
              </a:rPr>
            </a:br>
            <a:r>
              <a:rPr lang="cs-CZ" sz="3000" dirty="0">
                <a:solidFill>
                  <a:srgbClr val="31246C"/>
                </a:solidFill>
              </a:rPr>
              <a:t>se pro ni před volbami</a:t>
            </a:r>
          </a:p>
        </p:txBody>
      </p:sp>
      <p:sp>
        <p:nvSpPr>
          <p:cNvPr id="3" name="Zástupný symbol pro obsah 2"/>
          <p:cNvSpPr>
            <a:spLocks noGrp="1"/>
          </p:cNvSpPr>
          <p:nvPr>
            <p:ph idx="1"/>
          </p:nvPr>
        </p:nvSpPr>
        <p:spPr>
          <a:xfrm>
            <a:off x="499106" y="1700808"/>
            <a:ext cx="10709462" cy="2448272"/>
          </a:xfrm>
        </p:spPr>
        <p:txBody>
          <a:bodyPr>
            <a:noAutofit/>
          </a:bodyPr>
          <a:lstStyle/>
          <a:p>
            <a:pPr>
              <a:buClr>
                <a:srgbClr val="A9132A"/>
              </a:buClr>
              <a:buFont typeface="Wingdings" panose="05000000000000000000" pitchFamily="2" charset="2"/>
              <a:buChar char="§"/>
            </a:pPr>
            <a:r>
              <a:rPr lang="cs-CZ" sz="1800" dirty="0">
                <a:solidFill>
                  <a:srgbClr val="636465"/>
                </a:solidFill>
              </a:rPr>
              <a:t>V roce 2019 bylo zahájeno územní řízení ke stavbě 511. MČ Praha 20 podala námitky.</a:t>
            </a:r>
          </a:p>
          <a:p>
            <a:pPr>
              <a:buClr>
                <a:srgbClr val="A9132A"/>
              </a:buClr>
              <a:buFont typeface="Wingdings" panose="05000000000000000000" pitchFamily="2" charset="2"/>
              <a:buChar char="§"/>
            </a:pPr>
            <a:r>
              <a:rPr lang="cs-CZ" sz="1800" dirty="0">
                <a:solidFill>
                  <a:srgbClr val="636465"/>
                </a:solidFill>
              </a:rPr>
              <a:t>V létě 2020 bylo vydáno nepravomocné územní rozhodnutí ke stavbě 511. MČ Praha 20 podala odvolání. Řízení bylo z důvodu podjatosti magistrátu hl. m. Prahy přesunuto na stavební úřad Jihočeského kraje.</a:t>
            </a:r>
          </a:p>
          <a:p>
            <a:pPr>
              <a:buClr>
                <a:srgbClr val="A9132A"/>
              </a:buClr>
              <a:buFont typeface="Wingdings" panose="05000000000000000000" pitchFamily="2" charset="2"/>
              <a:buChar char="§"/>
            </a:pPr>
            <a:r>
              <a:rPr lang="cs-CZ" sz="1800" dirty="0">
                <a:solidFill>
                  <a:srgbClr val="636465"/>
                </a:solidFill>
              </a:rPr>
              <a:t>V červnu 2022 bylo stavebním úřadem zamítnuto odvolání a potvrzeno pravomocné územní rozhodnutí. Lhůta pro podání žaloby byla do 1. srpna 2022.</a:t>
            </a:r>
          </a:p>
          <a:p>
            <a:pPr>
              <a:buClr>
                <a:srgbClr val="A9132A"/>
              </a:buClr>
              <a:buFont typeface="Wingdings" panose="05000000000000000000" pitchFamily="2" charset="2"/>
              <a:buChar char="§"/>
            </a:pPr>
            <a:r>
              <a:rPr lang="cs-CZ" sz="1800" dirty="0">
                <a:solidFill>
                  <a:srgbClr val="636465"/>
                </a:solidFill>
              </a:rPr>
              <a:t>20. července se konalo mimořádné zastupitelstvo MČ Praha 20, kde bylo schváleno podání žaloby proti rozhodnutí o umístění stavby 511.</a:t>
            </a:r>
          </a:p>
          <a:p>
            <a:endParaRPr lang="cs-CZ" sz="1800" dirty="0">
              <a:solidFill>
                <a:srgbClr val="636465"/>
              </a:solidFill>
            </a:endParaRPr>
          </a:p>
        </p:txBody>
      </p:sp>
      <p:sp>
        <p:nvSpPr>
          <p:cNvPr id="4" name="TextBox 38">
            <a:extLst>
              <a:ext uri="{FF2B5EF4-FFF2-40B4-BE49-F238E27FC236}">
                <a16:creationId xmlns:a16="http://schemas.microsoft.com/office/drawing/2014/main" id="{9219CF52-4017-B7C9-AB4A-244F730EEC9F}"/>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12</a:t>
            </a:fld>
            <a:endParaRPr lang="en-CZ" sz="1200" dirty="0">
              <a:solidFill>
                <a:srgbClr val="363738"/>
              </a:solidFill>
              <a:latin typeface="Arial" panose="020B0604020202020204" pitchFamily="34" charset="0"/>
              <a:cs typeface="Arial" panose="020B0604020202020204" pitchFamily="34" charset="0"/>
            </a:endParaRPr>
          </a:p>
        </p:txBody>
      </p:sp>
      <p:pic>
        <p:nvPicPr>
          <p:cNvPr id="7" name="Obrázek 6">
            <a:extLst>
              <a:ext uri="{FF2B5EF4-FFF2-40B4-BE49-F238E27FC236}">
                <a16:creationId xmlns:a16="http://schemas.microsoft.com/office/drawing/2014/main" id="{62AE3738-F45B-631D-4FD7-6A44440DA6F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8" name="Obrázek 7">
            <a:extLst>
              <a:ext uri="{FF2B5EF4-FFF2-40B4-BE49-F238E27FC236}">
                <a16:creationId xmlns:a16="http://schemas.microsoft.com/office/drawing/2014/main" id="{BF40438D-6AD2-CE0A-2F20-B8EC18AC9E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8767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9376" y="1628800"/>
            <a:ext cx="10873208" cy="2409131"/>
          </a:xfrm>
        </p:spPr>
        <p:txBody>
          <a:bodyPr>
            <a:normAutofit/>
          </a:bodyPr>
          <a:lstStyle/>
          <a:p>
            <a:pPr marL="0" indent="0">
              <a:buNone/>
            </a:pPr>
            <a:r>
              <a:rPr lang="cs-CZ" sz="1800" dirty="0">
                <a:solidFill>
                  <a:srgbClr val="636465"/>
                </a:solidFill>
              </a:rPr>
              <a:t>Dostavba 511 a dalších úseků okruhu rozhodně nezprůjezdní Náchodskou ulici. Řidiči již nyní mohou využívat souběžné dálnice D11 a D10. Většinu dopravy na Náchodské tvoří vozidla, která mají v Horních Počernicích zdroj a/nebo cíl cesty. Zbytek jsou středočeská auta, která namísto využití dálnice D11 či D10, si zkracují cestu přes naši městskou část. Podle dostupných prognóz se doprava na Náchodské nezlepší, spíš zhorší. Největším rizikem je, </a:t>
            </a:r>
            <a:br>
              <a:rPr lang="cs-CZ" sz="1800" dirty="0">
                <a:solidFill>
                  <a:srgbClr val="636465"/>
                </a:solidFill>
              </a:rPr>
            </a:br>
            <a:r>
              <a:rPr lang="cs-CZ" sz="1800" dirty="0">
                <a:solidFill>
                  <a:srgbClr val="636465"/>
                </a:solidFill>
              </a:rPr>
              <a:t>že Náchodská bude sloužit jako objízdná trasa v případě kolon a nehod na přilehlých dálnicích, což je vzhledem </a:t>
            </a:r>
            <a:br>
              <a:rPr lang="cs-CZ" sz="1800" dirty="0">
                <a:solidFill>
                  <a:srgbClr val="636465"/>
                </a:solidFill>
              </a:rPr>
            </a:br>
            <a:r>
              <a:rPr lang="cs-CZ" sz="1800" dirty="0">
                <a:solidFill>
                  <a:srgbClr val="636465"/>
                </a:solidFill>
              </a:rPr>
              <a:t>k vysoké dopravní zátěži velmi pravděpodobné.</a:t>
            </a:r>
          </a:p>
        </p:txBody>
      </p:sp>
      <p:graphicFrame>
        <p:nvGraphicFramePr>
          <p:cNvPr id="4" name="Graf 3"/>
          <p:cNvGraphicFramePr>
            <a:graphicFrameLocks/>
          </p:cNvGraphicFramePr>
          <p:nvPr>
            <p:extLst>
              <p:ext uri="{D42A27DB-BD31-4B8C-83A1-F6EECF244321}">
                <p14:modId xmlns:p14="http://schemas.microsoft.com/office/powerpoint/2010/main" val="425143481"/>
              </p:ext>
            </p:extLst>
          </p:nvPr>
        </p:nvGraphicFramePr>
        <p:xfrm>
          <a:off x="3215680" y="3558269"/>
          <a:ext cx="4968552" cy="298113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38">
            <a:extLst>
              <a:ext uri="{FF2B5EF4-FFF2-40B4-BE49-F238E27FC236}">
                <a16:creationId xmlns:a16="http://schemas.microsoft.com/office/drawing/2014/main" id="{6E2B975B-6E7C-CF2B-E26C-7D50CA077991}"/>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2</a:t>
            </a:fld>
            <a:endParaRPr lang="en-CZ" sz="1200" dirty="0">
              <a:solidFill>
                <a:srgbClr val="363738"/>
              </a:solidFill>
              <a:latin typeface="Arial" panose="020B0604020202020204" pitchFamily="34" charset="0"/>
              <a:cs typeface="Arial" panose="020B0604020202020204" pitchFamily="34" charset="0"/>
            </a:endParaRPr>
          </a:p>
        </p:txBody>
      </p:sp>
      <p:sp>
        <p:nvSpPr>
          <p:cNvPr id="9" name="Nadpis 1">
            <a:extLst>
              <a:ext uri="{FF2B5EF4-FFF2-40B4-BE49-F238E27FC236}">
                <a16:creationId xmlns:a16="http://schemas.microsoft.com/office/drawing/2014/main" id="{C91002FF-ACBF-304E-CBEA-F4C7E0471C81}"/>
              </a:ext>
            </a:extLst>
          </p:cNvPr>
          <p:cNvSpPr>
            <a:spLocks noGrp="1"/>
          </p:cNvSpPr>
          <p:nvPr>
            <p:ph type="title"/>
          </p:nvPr>
        </p:nvSpPr>
        <p:spPr>
          <a:xfrm>
            <a:off x="479376" y="332657"/>
            <a:ext cx="10009112" cy="1440160"/>
          </a:xfrm>
        </p:spPr>
        <p:txBody>
          <a:bodyPr anchor="t">
            <a:normAutofit/>
          </a:bodyPr>
          <a:lstStyle/>
          <a:p>
            <a:pPr algn="l"/>
            <a:r>
              <a:rPr lang="cs-CZ" sz="3000" dirty="0">
                <a:solidFill>
                  <a:srgbClr val="31246C"/>
                </a:solidFill>
              </a:rPr>
              <a:t>Kdybyste pořád neblokovali okruh, bude konečně průjezdná Náchodská ulice</a:t>
            </a:r>
          </a:p>
        </p:txBody>
      </p:sp>
      <p:pic>
        <p:nvPicPr>
          <p:cNvPr id="10" name="Obrázek 9">
            <a:extLst>
              <a:ext uri="{FF2B5EF4-FFF2-40B4-BE49-F238E27FC236}">
                <a16:creationId xmlns:a16="http://schemas.microsoft.com/office/drawing/2014/main" id="{A1039A49-4B0C-6B43-D983-96504527B21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1" name="Obrázek 10">
            <a:extLst>
              <a:ext uri="{FF2B5EF4-FFF2-40B4-BE49-F238E27FC236}">
                <a16:creationId xmlns:a16="http://schemas.microsoft.com/office/drawing/2014/main" id="{A50A4861-67B2-7353-9695-D0B4E5D50E9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203330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80352" y="1412776"/>
            <a:ext cx="10944239" cy="4104456"/>
          </a:xfrm>
        </p:spPr>
        <p:txBody>
          <a:bodyPr>
            <a:noAutofit/>
          </a:bodyPr>
          <a:lstStyle/>
          <a:p>
            <a:pPr marL="0" indent="0">
              <a:buNone/>
            </a:pPr>
            <a:r>
              <a:rPr lang="cs-CZ" sz="1800" dirty="0">
                <a:solidFill>
                  <a:srgbClr val="636465"/>
                </a:solidFill>
              </a:rPr>
              <a:t>Naopak </a:t>
            </a:r>
            <a:r>
              <a:rPr lang="cs-CZ" sz="1800" b="1" dirty="0">
                <a:solidFill>
                  <a:srgbClr val="636465"/>
                </a:solidFill>
              </a:rPr>
              <a:t>studie dokazují, že dálniční okruh skrz Prahu způsobí kapacitní </a:t>
            </a:r>
            <a:br>
              <a:rPr lang="cs-CZ" sz="1800" b="1" dirty="0">
                <a:solidFill>
                  <a:srgbClr val="636465"/>
                </a:solidFill>
              </a:rPr>
            </a:br>
            <a:r>
              <a:rPr lang="cs-CZ" sz="1800" b="1" dirty="0">
                <a:solidFill>
                  <a:srgbClr val="636465"/>
                </a:solidFill>
              </a:rPr>
              <a:t>a bezpečnostní problémy v oblasti Horních Počernic. </a:t>
            </a:r>
          </a:p>
          <a:p>
            <a:pPr>
              <a:buClr>
                <a:srgbClr val="A9132A"/>
              </a:buClr>
              <a:buFont typeface="Wingdings" panose="05000000000000000000" pitchFamily="2" charset="2"/>
              <a:buChar char="§"/>
            </a:pPr>
            <a:r>
              <a:rPr lang="cs-CZ" sz="1800" dirty="0">
                <a:solidFill>
                  <a:srgbClr val="636465"/>
                </a:solidFill>
              </a:rPr>
              <a:t>D0 510, STUDIE BEZPEČNOSTI A ANALÝZY RIZIK K DÚR (Satalice – Běchovice, zkapacitnění)</a:t>
            </a:r>
            <a:br>
              <a:rPr lang="cs-CZ" sz="1800" dirty="0">
                <a:solidFill>
                  <a:srgbClr val="636465"/>
                </a:solidFill>
              </a:rPr>
            </a:br>
            <a:r>
              <a:rPr lang="cs-CZ" sz="1800" dirty="0">
                <a:solidFill>
                  <a:srgbClr val="31246C"/>
                </a:solidFill>
                <a:hlinkClick r:id="rId2">
                  <a:extLst>
                    <a:ext uri="{A12FA001-AC4F-418D-AE19-62706E023703}">
                      <ahyp:hlinkClr xmlns:ahyp="http://schemas.microsoft.com/office/drawing/2018/hyperlinkcolor" val="tx"/>
                    </a:ext>
                  </a:extLst>
                </a:hlinkClick>
              </a:rPr>
              <a:t>https://dolni-pocernice.cz/doc/A_D0_510_AKTUALIZACE-ZDP.pdf#page=150</a:t>
            </a:r>
            <a:r>
              <a:rPr lang="cs-CZ" sz="1800" dirty="0">
                <a:solidFill>
                  <a:srgbClr val="31246C"/>
                </a:solidFill>
              </a:rPr>
              <a:t> </a:t>
            </a:r>
          </a:p>
          <a:p>
            <a:pPr marL="0" indent="0">
              <a:buNone/>
            </a:pPr>
            <a:r>
              <a:rPr lang="cs-CZ" sz="1800" b="1" dirty="0">
                <a:solidFill>
                  <a:srgbClr val="636465"/>
                </a:solidFill>
              </a:rPr>
              <a:t>Navíc povede k výraznému nárůstu dopravy v pražské aglomeraci</a:t>
            </a:r>
            <a:r>
              <a:rPr lang="cs-CZ" sz="1800" dirty="0">
                <a:solidFill>
                  <a:srgbClr val="636465"/>
                </a:solidFill>
              </a:rPr>
              <a:t>. Potvrzují to nejen dopravně-inženýrské podklady, ale i další odborné studie a zkušenosti z praxe z jiných měst.</a:t>
            </a:r>
          </a:p>
          <a:p>
            <a:pPr>
              <a:buClr>
                <a:srgbClr val="A9132A"/>
              </a:buClr>
              <a:buFont typeface="Wingdings" panose="05000000000000000000" pitchFamily="2" charset="2"/>
              <a:buChar char="§"/>
            </a:pPr>
            <a:r>
              <a:rPr lang="cs-CZ" sz="1800" dirty="0" err="1">
                <a:solidFill>
                  <a:srgbClr val="636465"/>
                </a:solidFill>
              </a:rPr>
              <a:t>Generated</a:t>
            </a:r>
            <a:r>
              <a:rPr lang="cs-CZ" sz="1800" dirty="0">
                <a:solidFill>
                  <a:srgbClr val="636465"/>
                </a:solidFill>
              </a:rPr>
              <a:t> </a:t>
            </a:r>
            <a:r>
              <a:rPr lang="cs-CZ" sz="1800" dirty="0" err="1">
                <a:solidFill>
                  <a:srgbClr val="636465"/>
                </a:solidFill>
              </a:rPr>
              <a:t>Traffic</a:t>
            </a:r>
            <a:r>
              <a:rPr lang="cs-CZ" sz="1800" dirty="0">
                <a:solidFill>
                  <a:srgbClr val="636465"/>
                </a:solidFill>
              </a:rPr>
              <a:t> and </a:t>
            </a:r>
            <a:r>
              <a:rPr lang="cs-CZ" sz="1800" dirty="0" err="1">
                <a:solidFill>
                  <a:srgbClr val="636465"/>
                </a:solidFill>
              </a:rPr>
              <a:t>Induced</a:t>
            </a:r>
            <a:r>
              <a:rPr lang="cs-CZ" sz="1800" dirty="0">
                <a:solidFill>
                  <a:srgbClr val="636465"/>
                </a:solidFill>
              </a:rPr>
              <a:t> </a:t>
            </a:r>
            <a:r>
              <a:rPr lang="cs-CZ" sz="1800" dirty="0" err="1">
                <a:solidFill>
                  <a:srgbClr val="636465"/>
                </a:solidFill>
              </a:rPr>
              <a:t>Travel</a:t>
            </a:r>
            <a:br>
              <a:rPr lang="cs-CZ" sz="1800" dirty="0">
                <a:solidFill>
                  <a:srgbClr val="636465"/>
                </a:solidFill>
              </a:rPr>
            </a:br>
            <a:r>
              <a:rPr lang="cs-CZ" sz="1800" dirty="0">
                <a:solidFill>
                  <a:srgbClr val="31246C"/>
                </a:solidFill>
                <a:hlinkClick r:id="rId3">
                  <a:extLst>
                    <a:ext uri="{A12FA001-AC4F-418D-AE19-62706E023703}">
                      <ahyp:hlinkClr xmlns:ahyp="http://schemas.microsoft.com/office/drawing/2018/hyperlinkcolor" val="tx"/>
                    </a:ext>
                  </a:extLst>
                </a:hlinkClick>
              </a:rPr>
              <a:t>www.vtpi.org/gentraf.pdf</a:t>
            </a:r>
            <a:endParaRPr lang="cs-CZ" sz="1800" dirty="0">
              <a:solidFill>
                <a:srgbClr val="31246C"/>
              </a:solidFill>
            </a:endParaRPr>
          </a:p>
          <a:p>
            <a:pPr>
              <a:buClr>
                <a:srgbClr val="A9132A"/>
              </a:buClr>
              <a:buFont typeface="Wingdings" panose="05000000000000000000" pitchFamily="2" charset="2"/>
              <a:buChar char="§"/>
            </a:pPr>
            <a:r>
              <a:rPr lang="en-US" sz="1800" dirty="0">
                <a:solidFill>
                  <a:srgbClr val="636465"/>
                </a:solidFill>
              </a:rPr>
              <a:t>Expanding road capacity in urban areas resulted in urban sprawl, more traffic and more motorists</a:t>
            </a:r>
            <a:br>
              <a:rPr lang="cs-CZ" sz="1800" dirty="0">
                <a:solidFill>
                  <a:srgbClr val="636465"/>
                </a:solidFill>
              </a:rPr>
            </a:br>
            <a:r>
              <a:rPr lang="cs-CZ" sz="1800" dirty="0">
                <a:solidFill>
                  <a:srgbClr val="31246C"/>
                </a:solidFill>
                <a:hlinkClick r:id="rId4">
                  <a:extLst>
                    <a:ext uri="{A12FA001-AC4F-418D-AE19-62706E023703}">
                      <ahyp:hlinkClr xmlns:ahyp="http://schemas.microsoft.com/office/drawing/2018/hyperlinkcolor" val="tx"/>
                    </a:ext>
                  </a:extLst>
                </a:hlinkClick>
              </a:rPr>
              <a:t>https://nordicroads.com/expanding-road-capacity-urban-areas-resulted-urban-sprawl-traffic-motorists/</a:t>
            </a:r>
            <a:endParaRPr lang="cs-CZ" sz="1800" dirty="0">
              <a:solidFill>
                <a:srgbClr val="31246C"/>
              </a:solidFill>
            </a:endParaRPr>
          </a:p>
          <a:p>
            <a:endParaRPr lang="cs-CZ" sz="1800" dirty="0">
              <a:solidFill>
                <a:srgbClr val="636465"/>
              </a:solidFill>
            </a:endParaRPr>
          </a:p>
          <a:p>
            <a:r>
              <a:rPr lang="cs-CZ" sz="1800" dirty="0">
                <a:solidFill>
                  <a:srgbClr val="636465"/>
                </a:solidFill>
              </a:rPr>
              <a:t>ŘSD se snaží ve studii v DUR 510 dokázat, že tu nebudou kapacitní problémy. Studie je ale pouze do roku 2025 a s nedokončeným okruhem. I tak je komunikace na hraně kapacity. </a:t>
            </a:r>
          </a:p>
          <a:p>
            <a:endParaRPr lang="cs-CZ" sz="1800" dirty="0">
              <a:solidFill>
                <a:srgbClr val="636465"/>
              </a:solidFill>
            </a:endParaRPr>
          </a:p>
        </p:txBody>
      </p:sp>
      <p:sp>
        <p:nvSpPr>
          <p:cNvPr id="4" name="TextBox 38">
            <a:extLst>
              <a:ext uri="{FF2B5EF4-FFF2-40B4-BE49-F238E27FC236}">
                <a16:creationId xmlns:a16="http://schemas.microsoft.com/office/drawing/2014/main" id="{B4930F10-71F7-5EED-0889-B0B71430C928}"/>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3</a:t>
            </a:fld>
            <a:endParaRPr lang="en-CZ" sz="1200" dirty="0">
              <a:solidFill>
                <a:srgbClr val="363738"/>
              </a:solidFill>
              <a:latin typeface="Arial" panose="020B0604020202020204" pitchFamily="34" charset="0"/>
              <a:cs typeface="Arial" panose="020B0604020202020204" pitchFamily="34" charset="0"/>
            </a:endParaRPr>
          </a:p>
        </p:txBody>
      </p:sp>
      <p:sp>
        <p:nvSpPr>
          <p:cNvPr id="9" name="Nadpis 1">
            <a:extLst>
              <a:ext uri="{FF2B5EF4-FFF2-40B4-BE49-F238E27FC236}">
                <a16:creationId xmlns:a16="http://schemas.microsoft.com/office/drawing/2014/main" id="{342B753D-A415-374B-DBE2-F33914E4CDD3}"/>
              </a:ext>
            </a:extLst>
          </p:cNvPr>
          <p:cNvSpPr>
            <a:spLocks noGrp="1"/>
          </p:cNvSpPr>
          <p:nvPr>
            <p:ph type="title"/>
          </p:nvPr>
        </p:nvSpPr>
        <p:spPr>
          <a:xfrm>
            <a:off x="479376" y="332657"/>
            <a:ext cx="10081120" cy="1791072"/>
          </a:xfrm>
        </p:spPr>
        <p:txBody>
          <a:bodyPr anchor="t">
            <a:normAutofit/>
          </a:bodyPr>
          <a:lstStyle/>
          <a:p>
            <a:pPr algn="l"/>
            <a:r>
              <a:rPr lang="cs-CZ" sz="3000" dirty="0">
                <a:solidFill>
                  <a:srgbClr val="31246C"/>
                </a:solidFill>
              </a:rPr>
              <a:t>Existují studie, které dokazují, že okruh bude v pořádku </a:t>
            </a:r>
          </a:p>
        </p:txBody>
      </p:sp>
      <p:pic>
        <p:nvPicPr>
          <p:cNvPr id="10" name="Obrázek 9">
            <a:extLst>
              <a:ext uri="{FF2B5EF4-FFF2-40B4-BE49-F238E27FC236}">
                <a16:creationId xmlns:a16="http://schemas.microsoft.com/office/drawing/2014/main" id="{44DB556D-BBD0-A054-2B0B-85B8FB7FDDD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1" name="Obrázek 10">
            <a:extLst>
              <a:ext uri="{FF2B5EF4-FFF2-40B4-BE49-F238E27FC236}">
                <a16:creationId xmlns:a16="http://schemas.microsoft.com/office/drawing/2014/main" id="{E3C1E0DB-FAE0-0CEF-D8FB-35701237718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169601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11920" y="1628800"/>
            <a:ext cx="10840663" cy="4104456"/>
          </a:xfrm>
        </p:spPr>
        <p:txBody>
          <a:bodyPr>
            <a:normAutofit/>
          </a:bodyPr>
          <a:lstStyle/>
          <a:p>
            <a:pPr marL="0" indent="0">
              <a:buNone/>
            </a:pPr>
            <a:r>
              <a:rPr lang="cs-CZ" sz="1800" b="1" dirty="0">
                <a:solidFill>
                  <a:srgbClr val="636465"/>
                </a:solidFill>
              </a:rPr>
              <a:t>Není to tak. Městské části a obce v minulosti uspěly v žalobách</a:t>
            </a:r>
            <a:r>
              <a:rPr lang="cs-CZ" sz="1800" dirty="0">
                <a:solidFill>
                  <a:srgbClr val="636465"/>
                </a:solidFill>
              </a:rPr>
              <a:t>:</a:t>
            </a:r>
          </a:p>
          <a:p>
            <a:pPr>
              <a:buClr>
                <a:srgbClr val="A9132A"/>
              </a:buClr>
              <a:buFont typeface="Wingdings" panose="05000000000000000000" pitchFamily="2" charset="2"/>
              <a:buChar char="§"/>
            </a:pPr>
            <a:r>
              <a:rPr lang="cs-CZ" sz="1800" dirty="0">
                <a:solidFill>
                  <a:srgbClr val="636465"/>
                </a:solidFill>
              </a:rPr>
              <a:t>Nejvyšší správní soud zrušil dne 20.5. 2010 Opatření obecné povahy č. 8/2009, kterým byly vydány Zásady územního rozvoje hlavního města Prahy, schválené usnesením Zastupitelstva hlavního města Prahy č. 32/59 ze dne 17.12.2009, v části vymezení ploch a koridorů veřejně prospěšné stavby uvedené jako stavba číslo s označením „Pražský okruh (SOKP), úsek Ruzyně – Březiněves“.</a:t>
            </a:r>
          </a:p>
          <a:p>
            <a:pPr>
              <a:buClr>
                <a:srgbClr val="A9132A"/>
              </a:buClr>
              <a:buFont typeface="Wingdings" panose="05000000000000000000" pitchFamily="2" charset="2"/>
              <a:buChar char="§"/>
            </a:pPr>
            <a:r>
              <a:rPr lang="cs-CZ" sz="1800" dirty="0">
                <a:solidFill>
                  <a:srgbClr val="636465"/>
                </a:solidFill>
              </a:rPr>
              <a:t>Ministerstvo pro místní rozvoj zrušilo 6.10. 2010 územní rozhodnutí pro severozápadní část okruhu okolo Prahy (přes Prahu), stavba 518 SOKP, úsek Ruzyně-Suchdol, které vydal magistrátní stavební odbor 29.8. 2008.</a:t>
            </a:r>
          </a:p>
          <a:p>
            <a:pPr>
              <a:buClr>
                <a:srgbClr val="A9132A"/>
              </a:buClr>
              <a:buFont typeface="Wingdings" panose="05000000000000000000" pitchFamily="2" charset="2"/>
              <a:buChar char="§"/>
            </a:pPr>
            <a:r>
              <a:rPr lang="cs-CZ" sz="1800" dirty="0">
                <a:solidFill>
                  <a:srgbClr val="636465"/>
                </a:solidFill>
              </a:rPr>
              <a:t>Jedním z hlavních důvodů bylo nedodržení hygienických hlukových limitů v zástavbě Horoměřic a Suchdola. Mezi další důvody kromě porušení pravidel správního a stavebního zákona ministerstvo shledalo rozpor trasy okruhu s územním plánem, nedodržení podmínek stanoviska EIA a rozdílnost trasy v územním řízení a trasy v dokumentaci EIA.</a:t>
            </a:r>
          </a:p>
          <a:p>
            <a:endParaRPr lang="cs-CZ" sz="1800" dirty="0">
              <a:solidFill>
                <a:srgbClr val="636465"/>
              </a:solidFill>
            </a:endParaRPr>
          </a:p>
          <a:p>
            <a:endParaRPr lang="cs-CZ" sz="1800" dirty="0">
              <a:solidFill>
                <a:srgbClr val="636465"/>
              </a:solidFill>
            </a:endParaRPr>
          </a:p>
        </p:txBody>
      </p:sp>
      <p:sp>
        <p:nvSpPr>
          <p:cNvPr id="4" name="TextBox 38">
            <a:extLst>
              <a:ext uri="{FF2B5EF4-FFF2-40B4-BE49-F238E27FC236}">
                <a16:creationId xmlns:a16="http://schemas.microsoft.com/office/drawing/2014/main" id="{6C0BC852-952F-F369-8325-D3F214C5143B}"/>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4</a:t>
            </a:fld>
            <a:endParaRPr lang="en-CZ" sz="1200" dirty="0">
              <a:solidFill>
                <a:srgbClr val="363738"/>
              </a:solidFill>
              <a:latin typeface="Arial" panose="020B0604020202020204" pitchFamily="34" charset="0"/>
              <a:cs typeface="Arial" panose="020B0604020202020204" pitchFamily="34" charset="0"/>
            </a:endParaRPr>
          </a:p>
        </p:txBody>
      </p:sp>
      <p:sp>
        <p:nvSpPr>
          <p:cNvPr id="8" name="Nadpis 1">
            <a:extLst>
              <a:ext uri="{FF2B5EF4-FFF2-40B4-BE49-F238E27FC236}">
                <a16:creationId xmlns:a16="http://schemas.microsoft.com/office/drawing/2014/main" id="{B11E1AA2-B291-703F-E9A3-4B87AB7E8960}"/>
              </a:ext>
            </a:extLst>
          </p:cNvPr>
          <p:cNvSpPr>
            <a:spLocks noGrp="1"/>
          </p:cNvSpPr>
          <p:nvPr>
            <p:ph type="title"/>
          </p:nvPr>
        </p:nvSpPr>
        <p:spPr>
          <a:xfrm>
            <a:off x="479376" y="332657"/>
            <a:ext cx="10441160" cy="1791072"/>
          </a:xfrm>
        </p:spPr>
        <p:txBody>
          <a:bodyPr anchor="t">
            <a:normAutofit/>
          </a:bodyPr>
          <a:lstStyle/>
          <a:p>
            <a:pPr algn="l"/>
            <a:r>
              <a:rPr lang="cs-CZ" sz="3000" dirty="0">
                <a:solidFill>
                  <a:srgbClr val="31246C"/>
                </a:solidFill>
              </a:rPr>
              <a:t>Nedávno náměstek primátora Hlaváček uvedl, že soudní napadení nikdy v minulosti neuspělo </a:t>
            </a:r>
          </a:p>
        </p:txBody>
      </p:sp>
      <p:pic>
        <p:nvPicPr>
          <p:cNvPr id="9" name="Obrázek 8">
            <a:extLst>
              <a:ext uri="{FF2B5EF4-FFF2-40B4-BE49-F238E27FC236}">
                <a16:creationId xmlns:a16="http://schemas.microsoft.com/office/drawing/2014/main" id="{5AC7EFD9-87F0-1F6B-9A87-D05C80EFBA1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0" name="Obrázek 9">
            <a:extLst>
              <a:ext uri="{FF2B5EF4-FFF2-40B4-BE49-F238E27FC236}">
                <a16:creationId xmlns:a16="http://schemas.microsoft.com/office/drawing/2014/main" id="{AD1B4C46-C24C-DA8D-F424-4FEC5F59B70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14212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9376" y="1376772"/>
            <a:ext cx="10369152" cy="2052228"/>
          </a:xfrm>
        </p:spPr>
        <p:txBody>
          <a:bodyPr>
            <a:normAutofit/>
          </a:bodyPr>
          <a:lstStyle/>
          <a:p>
            <a:pPr marL="0" indent="0">
              <a:buNone/>
            </a:pPr>
            <a:r>
              <a:rPr lang="cs-CZ" sz="2400" dirty="0">
                <a:solidFill>
                  <a:srgbClr val="636465"/>
                </a:solidFill>
              </a:rPr>
              <a:t>Jde o „odpůrce špatně připraveného okruhu“ nebo o „odpůrce špatné trasy“. Chceme naopak realizovat okruh, který bude ku prospěchu všem. Zatím trasa kapacitně nevychází a bude to mít dopady i na desetitisíce řidičů, kteří tam budou popojíždět a stát v koloně. To není jen hornopočernický problém. </a:t>
            </a:r>
          </a:p>
          <a:p>
            <a:endParaRPr lang="cs-CZ" sz="2400" dirty="0">
              <a:solidFill>
                <a:srgbClr val="636465"/>
              </a:solidFill>
            </a:endParaRPr>
          </a:p>
        </p:txBody>
      </p:sp>
      <p:sp>
        <p:nvSpPr>
          <p:cNvPr id="4" name="TextBox 38">
            <a:extLst>
              <a:ext uri="{FF2B5EF4-FFF2-40B4-BE49-F238E27FC236}">
                <a16:creationId xmlns:a16="http://schemas.microsoft.com/office/drawing/2014/main" id="{9D7678F8-BA1B-D2D6-EA16-2BBB3139F527}"/>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5</a:t>
            </a:fld>
            <a:endParaRPr lang="en-CZ" sz="1200" dirty="0">
              <a:solidFill>
                <a:srgbClr val="363738"/>
              </a:solidFill>
              <a:latin typeface="Arial" panose="020B0604020202020204" pitchFamily="34" charset="0"/>
              <a:cs typeface="Arial" panose="020B0604020202020204" pitchFamily="34" charset="0"/>
            </a:endParaRPr>
          </a:p>
        </p:txBody>
      </p:sp>
      <p:sp>
        <p:nvSpPr>
          <p:cNvPr id="8" name="Nadpis 1">
            <a:extLst>
              <a:ext uri="{FF2B5EF4-FFF2-40B4-BE49-F238E27FC236}">
                <a16:creationId xmlns:a16="http://schemas.microsoft.com/office/drawing/2014/main" id="{8B1C876F-9C9E-3276-08E6-E32F7DE7774F}"/>
              </a:ext>
            </a:extLst>
          </p:cNvPr>
          <p:cNvSpPr>
            <a:spLocks noGrp="1"/>
          </p:cNvSpPr>
          <p:nvPr>
            <p:ph type="title"/>
          </p:nvPr>
        </p:nvSpPr>
        <p:spPr>
          <a:xfrm>
            <a:off x="479376" y="323530"/>
            <a:ext cx="8229600" cy="1791072"/>
          </a:xfrm>
        </p:spPr>
        <p:txBody>
          <a:bodyPr anchor="t">
            <a:normAutofit/>
          </a:bodyPr>
          <a:lstStyle/>
          <a:p>
            <a:pPr algn="l"/>
            <a:r>
              <a:rPr lang="cs-CZ" sz="3000" dirty="0">
                <a:solidFill>
                  <a:srgbClr val="31246C"/>
                </a:solidFill>
              </a:rPr>
              <a:t>Jde o „odpůrce okruhu“ </a:t>
            </a:r>
          </a:p>
        </p:txBody>
      </p:sp>
      <p:pic>
        <p:nvPicPr>
          <p:cNvPr id="9" name="Obrázek 8">
            <a:extLst>
              <a:ext uri="{FF2B5EF4-FFF2-40B4-BE49-F238E27FC236}">
                <a16:creationId xmlns:a16="http://schemas.microsoft.com/office/drawing/2014/main" id="{6CD28AFB-FE7A-30A9-249E-A7A32D695F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0" name="Obrázek 9">
            <a:extLst>
              <a:ext uri="{FF2B5EF4-FFF2-40B4-BE49-F238E27FC236}">
                <a16:creationId xmlns:a16="http://schemas.microsoft.com/office/drawing/2014/main" id="{936F492D-C026-0B6C-5B27-B04289B4981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pic>
        <p:nvPicPr>
          <p:cNvPr id="5" name="Obrázek 4" descr="Obsah obrázku text, strom, nákladní auto, exteriér&#10;&#10;Popis byl vytvořen automaticky">
            <a:extLst>
              <a:ext uri="{FF2B5EF4-FFF2-40B4-BE49-F238E27FC236}">
                <a16:creationId xmlns:a16="http://schemas.microsoft.com/office/drawing/2014/main" id="{8891EFA7-A869-5E98-EC0B-AD18A40B36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416" y="3167844"/>
            <a:ext cx="6998909" cy="2808312"/>
          </a:xfrm>
          <a:prstGeom prst="rect">
            <a:avLst/>
          </a:prstGeom>
        </p:spPr>
      </p:pic>
      <p:pic>
        <p:nvPicPr>
          <p:cNvPr id="7" name="Obrázek 6" descr="Obsah obrázku text, obloha, exteriér, ulice&#10;&#10;Popis byl vytvořen automaticky">
            <a:extLst>
              <a:ext uri="{FF2B5EF4-FFF2-40B4-BE49-F238E27FC236}">
                <a16:creationId xmlns:a16="http://schemas.microsoft.com/office/drawing/2014/main" id="{209281D1-C491-16EF-D75A-0AF02958A44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71441" y="3174112"/>
            <a:ext cx="3736059" cy="2802044"/>
          </a:xfrm>
          <a:prstGeom prst="rect">
            <a:avLst/>
          </a:prstGeom>
        </p:spPr>
      </p:pic>
    </p:spTree>
    <p:extLst>
      <p:ext uri="{BB962C8B-B14F-4D97-AF65-F5344CB8AC3E}">
        <p14:creationId xmlns:p14="http://schemas.microsoft.com/office/powerpoint/2010/main" val="3931470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103" y="323530"/>
            <a:ext cx="8229600" cy="720080"/>
          </a:xfrm>
        </p:spPr>
        <p:txBody>
          <a:bodyPr anchor="t">
            <a:normAutofit/>
          </a:bodyPr>
          <a:lstStyle/>
          <a:p>
            <a:pPr algn="l"/>
            <a:r>
              <a:rPr lang="cs-CZ" sz="3000" dirty="0">
                <a:solidFill>
                  <a:srgbClr val="31246C"/>
                </a:solidFill>
              </a:rPr>
              <a:t>Horní Počernice = NIMBY</a:t>
            </a:r>
          </a:p>
        </p:txBody>
      </p:sp>
      <p:sp>
        <p:nvSpPr>
          <p:cNvPr id="3" name="Zástupný symbol pro obsah 2"/>
          <p:cNvSpPr>
            <a:spLocks noGrp="1"/>
          </p:cNvSpPr>
          <p:nvPr>
            <p:ph idx="1"/>
          </p:nvPr>
        </p:nvSpPr>
        <p:spPr>
          <a:xfrm>
            <a:off x="499102" y="1142368"/>
            <a:ext cx="11069505" cy="1512168"/>
          </a:xfrm>
        </p:spPr>
        <p:txBody>
          <a:bodyPr>
            <a:noAutofit/>
          </a:bodyPr>
          <a:lstStyle/>
          <a:p>
            <a:pPr marL="0" indent="0">
              <a:buNone/>
            </a:pPr>
            <a:r>
              <a:rPr lang="cs-CZ" sz="1800" dirty="0">
                <a:solidFill>
                  <a:srgbClr val="636465"/>
                </a:solidFill>
              </a:rPr>
              <a:t>Horní Počernice mají v katastru tři dálnice, kapacitní železniční trať </a:t>
            </a:r>
            <a:br>
              <a:rPr lang="cs-CZ" sz="1800" dirty="0">
                <a:solidFill>
                  <a:srgbClr val="636465"/>
                </a:solidFill>
              </a:rPr>
            </a:br>
            <a:r>
              <a:rPr lang="cs-CZ" sz="1800" dirty="0">
                <a:solidFill>
                  <a:srgbClr val="636465"/>
                </a:solidFill>
              </a:rPr>
              <a:t>(v budoucnu VRT) a obří logistický areál. Jedná se tak o jednu z dopravně nejvíce zatížených lokalit v ČR. Odsunem trasy dojde jen ke snížení dalšího nárůstu zatížení. Naopak neochota Středočechů umožnit okruh mimo město, </a:t>
            </a:r>
            <a:br>
              <a:rPr lang="cs-CZ" sz="1800" dirty="0">
                <a:solidFill>
                  <a:srgbClr val="636465"/>
                </a:solidFill>
              </a:rPr>
            </a:br>
            <a:r>
              <a:rPr lang="cs-CZ" sz="1800" dirty="0">
                <a:solidFill>
                  <a:srgbClr val="636465"/>
                </a:solidFill>
              </a:rPr>
              <a:t>kde je minimální dopravní zátěž, je klasické NIMBY.</a:t>
            </a:r>
          </a:p>
        </p:txBody>
      </p:sp>
      <p:graphicFrame>
        <p:nvGraphicFramePr>
          <p:cNvPr id="4" name="Graf 3"/>
          <p:cNvGraphicFramePr>
            <a:graphicFrameLocks/>
          </p:cNvGraphicFramePr>
          <p:nvPr>
            <p:extLst>
              <p:ext uri="{D42A27DB-BD31-4B8C-83A1-F6EECF244321}">
                <p14:modId xmlns:p14="http://schemas.microsoft.com/office/powerpoint/2010/main" val="3011496265"/>
              </p:ext>
            </p:extLst>
          </p:nvPr>
        </p:nvGraphicFramePr>
        <p:xfrm>
          <a:off x="2557871" y="2590138"/>
          <a:ext cx="5760640"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ovéPole 4"/>
          <p:cNvSpPr txBox="1"/>
          <p:nvPr/>
        </p:nvSpPr>
        <p:spPr>
          <a:xfrm>
            <a:off x="3205943" y="2590138"/>
            <a:ext cx="5040560" cy="369332"/>
          </a:xfrm>
          <a:prstGeom prst="rect">
            <a:avLst/>
          </a:prstGeom>
          <a:solidFill>
            <a:schemeClr val="accent1">
              <a:lumMod val="40000"/>
              <a:lumOff val="60000"/>
            </a:schemeClr>
          </a:solidFill>
        </p:spPr>
        <p:txBody>
          <a:bodyPr wrap="square" rtlCol="0">
            <a:spAutoFit/>
          </a:bodyPr>
          <a:lstStyle/>
          <a:p>
            <a:r>
              <a:rPr lang="cs-CZ" dirty="0"/>
              <a:t>Počet vozidel za 24 hodin na hlavních komunikacích</a:t>
            </a:r>
          </a:p>
        </p:txBody>
      </p:sp>
      <p:sp>
        <p:nvSpPr>
          <p:cNvPr id="6" name="TextovéPole 5"/>
          <p:cNvSpPr txBox="1"/>
          <p:nvPr/>
        </p:nvSpPr>
        <p:spPr>
          <a:xfrm>
            <a:off x="7238391" y="3238211"/>
            <a:ext cx="2880320" cy="830997"/>
          </a:xfrm>
          <a:prstGeom prst="rect">
            <a:avLst/>
          </a:prstGeom>
          <a:solidFill>
            <a:schemeClr val="accent1">
              <a:lumMod val="20000"/>
              <a:lumOff val="80000"/>
            </a:schemeClr>
          </a:solidFill>
        </p:spPr>
        <p:txBody>
          <a:bodyPr wrap="square" rtlCol="0">
            <a:spAutoFit/>
          </a:bodyPr>
          <a:lstStyle/>
          <a:p>
            <a:r>
              <a:rPr lang="cs-CZ" sz="1200" dirty="0"/>
              <a:t>Horní Počernice:</a:t>
            </a:r>
          </a:p>
          <a:p>
            <a:r>
              <a:rPr lang="cs-CZ" sz="1200" dirty="0"/>
              <a:t>Jedná se o součet intenzit dopravy na dálnicích přilehlých k obytné zástavbě (D0 510 a D11) a Náchodské</a:t>
            </a:r>
          </a:p>
        </p:txBody>
      </p:sp>
      <p:sp>
        <p:nvSpPr>
          <p:cNvPr id="7" name="TextovéPole 6"/>
          <p:cNvSpPr txBox="1"/>
          <p:nvPr/>
        </p:nvSpPr>
        <p:spPr>
          <a:xfrm>
            <a:off x="7248128" y="4750379"/>
            <a:ext cx="2880320" cy="1200329"/>
          </a:xfrm>
          <a:prstGeom prst="rect">
            <a:avLst/>
          </a:prstGeom>
          <a:solidFill>
            <a:schemeClr val="accent2">
              <a:lumMod val="40000"/>
              <a:lumOff val="60000"/>
            </a:schemeClr>
          </a:solidFill>
        </p:spPr>
        <p:txBody>
          <a:bodyPr wrap="square" rtlCol="0">
            <a:spAutoFit/>
          </a:bodyPr>
          <a:lstStyle/>
          <a:p>
            <a:r>
              <a:rPr lang="cs-CZ" sz="1200" dirty="0"/>
              <a:t>Středočeské obce:</a:t>
            </a:r>
          </a:p>
          <a:p>
            <a:pPr marL="171450" indent="-171450">
              <a:buFont typeface="Arial" panose="020B0604020202020204" pitchFamily="34" charset="0"/>
              <a:buChar char="•"/>
            </a:pPr>
            <a:r>
              <a:rPr lang="cs-CZ" sz="1200" dirty="0"/>
              <a:t>podél silnice I/101 a  regionální varianty odpovídající úsekům 510 a 511</a:t>
            </a:r>
          </a:p>
          <a:p>
            <a:pPr marL="171450" indent="-171450">
              <a:buFont typeface="Arial" panose="020B0604020202020204" pitchFamily="34" charset="0"/>
              <a:buChar char="•"/>
            </a:pPr>
            <a:r>
              <a:rPr lang="cs-CZ" sz="1200" dirty="0"/>
              <a:t>jedná se o odhadovaný průměr, na různých úsecích se intenzity mohou lišit o 10-20%</a:t>
            </a:r>
          </a:p>
        </p:txBody>
      </p:sp>
      <p:sp>
        <p:nvSpPr>
          <p:cNvPr id="8" name="TextovéPole 7"/>
          <p:cNvSpPr txBox="1"/>
          <p:nvPr/>
        </p:nvSpPr>
        <p:spPr>
          <a:xfrm>
            <a:off x="7536160" y="6295367"/>
            <a:ext cx="2664296" cy="229977"/>
          </a:xfrm>
          <a:prstGeom prst="rect">
            <a:avLst/>
          </a:prstGeom>
          <a:noFill/>
        </p:spPr>
        <p:txBody>
          <a:bodyPr wrap="square" rtlCol="0">
            <a:spAutoFit/>
          </a:bodyPr>
          <a:lstStyle/>
          <a:p>
            <a:r>
              <a:rPr lang="cs-CZ" sz="900" dirty="0"/>
              <a:t>Zdroj: TSK 2021, studie  ČVUT, DÚR zkapacitnění 510</a:t>
            </a:r>
          </a:p>
        </p:txBody>
      </p:sp>
      <p:sp>
        <p:nvSpPr>
          <p:cNvPr id="9" name="TextBox 38">
            <a:extLst>
              <a:ext uri="{FF2B5EF4-FFF2-40B4-BE49-F238E27FC236}">
                <a16:creationId xmlns:a16="http://schemas.microsoft.com/office/drawing/2014/main" id="{4C827C92-6AF5-99DA-9D7B-8AD326231A92}"/>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6</a:t>
            </a:fld>
            <a:endParaRPr lang="en-CZ" sz="1200" dirty="0">
              <a:solidFill>
                <a:srgbClr val="363738"/>
              </a:solidFill>
              <a:latin typeface="Arial" panose="020B0604020202020204" pitchFamily="34" charset="0"/>
              <a:cs typeface="Arial" panose="020B0604020202020204" pitchFamily="34" charset="0"/>
            </a:endParaRPr>
          </a:p>
        </p:txBody>
      </p:sp>
      <p:pic>
        <p:nvPicPr>
          <p:cNvPr id="12" name="Obrázek 11">
            <a:extLst>
              <a:ext uri="{FF2B5EF4-FFF2-40B4-BE49-F238E27FC236}">
                <a16:creationId xmlns:a16="http://schemas.microsoft.com/office/drawing/2014/main" id="{CFEBD659-1AE9-9E31-7E60-D47289ABD8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3" name="Obrázek 12">
            <a:extLst>
              <a:ext uri="{FF2B5EF4-FFF2-40B4-BE49-F238E27FC236}">
                <a16:creationId xmlns:a16="http://schemas.microsoft.com/office/drawing/2014/main" id="{E12897DA-78E9-70CA-7A89-F024511042E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346888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76" y="323530"/>
            <a:ext cx="9721080" cy="1791072"/>
          </a:xfrm>
        </p:spPr>
        <p:txBody>
          <a:bodyPr anchor="t">
            <a:normAutofit/>
          </a:bodyPr>
          <a:lstStyle/>
          <a:p>
            <a:pPr algn="l"/>
            <a:r>
              <a:rPr lang="cs-CZ" sz="3000" dirty="0">
                <a:solidFill>
                  <a:srgbClr val="31246C"/>
                </a:solidFill>
              </a:rPr>
              <a:t>Auta na 510 už přece jezdí a dostavbou okruhu se tak pro vás nic nezmění</a:t>
            </a:r>
          </a:p>
        </p:txBody>
      </p:sp>
      <p:sp>
        <p:nvSpPr>
          <p:cNvPr id="3" name="Zástupný symbol pro obsah 2"/>
          <p:cNvSpPr>
            <a:spLocks noGrp="1"/>
          </p:cNvSpPr>
          <p:nvPr>
            <p:ph idx="1"/>
          </p:nvPr>
        </p:nvSpPr>
        <p:spPr>
          <a:xfrm>
            <a:off x="479376" y="1597442"/>
            <a:ext cx="10873208" cy="1152128"/>
          </a:xfrm>
        </p:spPr>
        <p:txBody>
          <a:bodyPr>
            <a:noAutofit/>
          </a:bodyPr>
          <a:lstStyle/>
          <a:p>
            <a:pPr marL="0" indent="0">
              <a:buNone/>
            </a:pPr>
            <a:r>
              <a:rPr lang="cs-CZ" sz="1800" dirty="0">
                <a:solidFill>
                  <a:srgbClr val="636465"/>
                </a:solidFill>
              </a:rPr>
              <a:t>Naopak dostavbou okruhu dojde k dalšímu nárůstu dopravy na území Horních Počernic s negativními dopady </a:t>
            </a:r>
            <a:br>
              <a:rPr lang="cs-CZ" sz="1800" dirty="0">
                <a:solidFill>
                  <a:srgbClr val="636465"/>
                </a:solidFill>
              </a:rPr>
            </a:br>
            <a:r>
              <a:rPr lang="cs-CZ" sz="1800" dirty="0">
                <a:solidFill>
                  <a:srgbClr val="636465"/>
                </a:solidFill>
              </a:rPr>
              <a:t>na životní prostředí a zdraví obyvatel.</a:t>
            </a:r>
          </a:p>
          <a:p>
            <a:endParaRPr lang="cs-CZ" sz="1800" dirty="0">
              <a:solidFill>
                <a:srgbClr val="636465"/>
              </a:solidFill>
            </a:endParaRPr>
          </a:p>
        </p:txBody>
      </p:sp>
      <p:graphicFrame>
        <p:nvGraphicFramePr>
          <p:cNvPr id="4" name="Graf 3"/>
          <p:cNvGraphicFramePr>
            <a:graphicFrameLocks/>
          </p:cNvGraphicFramePr>
          <p:nvPr>
            <p:extLst>
              <p:ext uri="{D42A27DB-BD31-4B8C-83A1-F6EECF244321}">
                <p14:modId xmlns:p14="http://schemas.microsoft.com/office/powerpoint/2010/main" val="3610938810"/>
              </p:ext>
            </p:extLst>
          </p:nvPr>
        </p:nvGraphicFramePr>
        <p:xfrm>
          <a:off x="2783632" y="2996951"/>
          <a:ext cx="6552728" cy="335255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p:cNvSpPr txBox="1"/>
          <p:nvPr/>
        </p:nvSpPr>
        <p:spPr>
          <a:xfrm>
            <a:off x="3515544" y="2790219"/>
            <a:ext cx="4956720" cy="369332"/>
          </a:xfrm>
          <a:prstGeom prst="rect">
            <a:avLst/>
          </a:prstGeom>
          <a:solidFill>
            <a:schemeClr val="accent1">
              <a:lumMod val="40000"/>
              <a:lumOff val="60000"/>
            </a:schemeClr>
          </a:solidFill>
        </p:spPr>
        <p:txBody>
          <a:bodyPr wrap="square" rtlCol="0">
            <a:spAutoFit/>
          </a:bodyPr>
          <a:lstStyle/>
          <a:p>
            <a:r>
              <a:rPr lang="cs-CZ" dirty="0"/>
              <a:t>Počet vozidel za 24 hodin na hlavních komunikacích</a:t>
            </a:r>
          </a:p>
        </p:txBody>
      </p:sp>
      <p:sp>
        <p:nvSpPr>
          <p:cNvPr id="5" name="TextBox 38">
            <a:extLst>
              <a:ext uri="{FF2B5EF4-FFF2-40B4-BE49-F238E27FC236}">
                <a16:creationId xmlns:a16="http://schemas.microsoft.com/office/drawing/2014/main" id="{3C3AFBA3-1321-9B66-FD69-207D5A12E4D0}"/>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7</a:t>
            </a:fld>
            <a:endParaRPr lang="en-CZ" sz="1200" dirty="0">
              <a:solidFill>
                <a:srgbClr val="363738"/>
              </a:solidFill>
              <a:latin typeface="Arial" panose="020B0604020202020204" pitchFamily="34" charset="0"/>
              <a:cs typeface="Arial" panose="020B0604020202020204" pitchFamily="34" charset="0"/>
            </a:endParaRPr>
          </a:p>
        </p:txBody>
      </p:sp>
      <p:pic>
        <p:nvPicPr>
          <p:cNvPr id="9" name="Obrázek 8">
            <a:extLst>
              <a:ext uri="{FF2B5EF4-FFF2-40B4-BE49-F238E27FC236}">
                <a16:creationId xmlns:a16="http://schemas.microsoft.com/office/drawing/2014/main" id="{C2DBB5FD-8936-719B-C87A-2A8038221B5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0" name="Obrázek 9">
            <a:extLst>
              <a:ext uri="{FF2B5EF4-FFF2-40B4-BE49-F238E27FC236}">
                <a16:creationId xmlns:a16="http://schemas.microsoft.com/office/drawing/2014/main" id="{709F5E5C-7239-2A97-A041-64C4A684673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147650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76" y="336143"/>
            <a:ext cx="9361040" cy="1440160"/>
          </a:xfrm>
        </p:spPr>
        <p:txBody>
          <a:bodyPr anchor="t">
            <a:normAutofit/>
          </a:bodyPr>
          <a:lstStyle/>
          <a:p>
            <a:pPr algn="l"/>
            <a:r>
              <a:rPr lang="cs-CZ" sz="3000" dirty="0">
                <a:solidFill>
                  <a:srgbClr val="31246C"/>
                </a:solidFill>
              </a:rPr>
              <a:t>Silnice postavená mimo katastr Horních Počernic se přece Horních Počernic nijak netýká</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608" y="1686406"/>
            <a:ext cx="5992010" cy="4303353"/>
          </a:xfrm>
          <a:prstGeom prst="rect">
            <a:avLst/>
          </a:prstGeom>
        </p:spPr>
      </p:pic>
      <p:sp>
        <p:nvSpPr>
          <p:cNvPr id="3" name="Zástupný symbol pro obsah 2"/>
          <p:cNvSpPr>
            <a:spLocks noGrp="1"/>
          </p:cNvSpPr>
          <p:nvPr>
            <p:ph idx="1"/>
          </p:nvPr>
        </p:nvSpPr>
        <p:spPr>
          <a:xfrm>
            <a:off x="7888701" y="4103149"/>
            <a:ext cx="2725621" cy="1886610"/>
          </a:xfrm>
        </p:spPr>
        <p:txBody>
          <a:bodyPr>
            <a:noAutofit/>
          </a:bodyPr>
          <a:lstStyle/>
          <a:p>
            <a:pPr marL="0" indent="0">
              <a:buNone/>
            </a:pPr>
            <a:r>
              <a:rPr lang="cs-CZ" sz="2000" dirty="0"/>
              <a:t>Naopak dostavba okruhu a dalších dálničních </a:t>
            </a:r>
            <a:br>
              <a:rPr lang="cs-CZ" sz="2000" dirty="0"/>
            </a:br>
            <a:r>
              <a:rPr lang="cs-CZ" sz="2000" dirty="0"/>
              <a:t>(i vzdálenějších) úseků přivede dopravu na území Horních Počernic.</a:t>
            </a:r>
          </a:p>
        </p:txBody>
      </p:sp>
      <p:sp>
        <p:nvSpPr>
          <p:cNvPr id="5" name="TextBox 38">
            <a:extLst>
              <a:ext uri="{FF2B5EF4-FFF2-40B4-BE49-F238E27FC236}">
                <a16:creationId xmlns:a16="http://schemas.microsoft.com/office/drawing/2014/main" id="{8994BB10-5CBF-4EBA-5393-A512CA3CAE4E}"/>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8</a:t>
            </a:fld>
            <a:endParaRPr lang="en-CZ" sz="1200" dirty="0">
              <a:solidFill>
                <a:srgbClr val="363738"/>
              </a:solidFill>
              <a:latin typeface="Arial" panose="020B0604020202020204" pitchFamily="34" charset="0"/>
              <a:cs typeface="Arial" panose="020B0604020202020204" pitchFamily="34" charset="0"/>
            </a:endParaRPr>
          </a:p>
        </p:txBody>
      </p:sp>
      <p:pic>
        <p:nvPicPr>
          <p:cNvPr id="8" name="Obrázek 7">
            <a:extLst>
              <a:ext uri="{FF2B5EF4-FFF2-40B4-BE49-F238E27FC236}">
                <a16:creationId xmlns:a16="http://schemas.microsoft.com/office/drawing/2014/main" id="{C1217200-C710-8B47-8DF2-2C7E6B3B7B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9" name="Obrázek 8">
            <a:extLst>
              <a:ext uri="{FF2B5EF4-FFF2-40B4-BE49-F238E27FC236}">
                <a16:creationId xmlns:a16="http://schemas.microsoft.com/office/drawing/2014/main" id="{6CE13384-C7D1-11BF-660D-4B15461EF3D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365147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9376" y="354888"/>
            <a:ext cx="10585176" cy="697848"/>
          </a:xfrm>
        </p:spPr>
        <p:txBody>
          <a:bodyPr anchor="t">
            <a:normAutofit/>
          </a:bodyPr>
          <a:lstStyle/>
          <a:p>
            <a:pPr algn="l"/>
            <a:r>
              <a:rPr lang="cs-CZ" sz="3000" dirty="0">
                <a:solidFill>
                  <a:srgbClr val="31246C"/>
                </a:solidFill>
              </a:rPr>
              <a:t>Dokončením okruhu se doprava z našeho úseku 510 „odvede“ pryč</a:t>
            </a:r>
          </a:p>
        </p:txBody>
      </p:sp>
      <p:sp>
        <p:nvSpPr>
          <p:cNvPr id="3" name="Zástupný symbol pro obsah 2"/>
          <p:cNvSpPr>
            <a:spLocks noGrp="1"/>
          </p:cNvSpPr>
          <p:nvPr>
            <p:ph idx="1"/>
          </p:nvPr>
        </p:nvSpPr>
        <p:spPr>
          <a:xfrm>
            <a:off x="479376" y="1251874"/>
            <a:ext cx="10441160" cy="936104"/>
          </a:xfrm>
        </p:spPr>
        <p:txBody>
          <a:bodyPr>
            <a:normAutofit/>
          </a:bodyPr>
          <a:lstStyle/>
          <a:p>
            <a:pPr marL="0" indent="0">
              <a:buNone/>
            </a:pPr>
            <a:r>
              <a:rPr lang="cs-CZ" sz="1800" dirty="0">
                <a:solidFill>
                  <a:srgbClr val="636465"/>
                </a:solidFill>
              </a:rPr>
              <a:t>Naopak, dokončením okruhu se úsek 510 stane zřejmě nejvytíženější komunikací v ČR, zejména z hlediska počtu a hustoty kamionů.</a:t>
            </a:r>
          </a:p>
        </p:txBody>
      </p:sp>
      <p:graphicFrame>
        <p:nvGraphicFramePr>
          <p:cNvPr id="5" name="Graf 4"/>
          <p:cNvGraphicFramePr>
            <a:graphicFrameLocks/>
          </p:cNvGraphicFramePr>
          <p:nvPr>
            <p:extLst>
              <p:ext uri="{D42A27DB-BD31-4B8C-83A1-F6EECF244321}">
                <p14:modId xmlns:p14="http://schemas.microsoft.com/office/powerpoint/2010/main" val="3839934225"/>
              </p:ext>
            </p:extLst>
          </p:nvPr>
        </p:nvGraphicFramePr>
        <p:xfrm>
          <a:off x="2867472" y="2562838"/>
          <a:ext cx="6408712"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p:cNvSpPr txBox="1"/>
          <p:nvPr/>
        </p:nvSpPr>
        <p:spPr>
          <a:xfrm>
            <a:off x="6888088" y="6227417"/>
            <a:ext cx="2436440" cy="229977"/>
          </a:xfrm>
          <a:prstGeom prst="rect">
            <a:avLst/>
          </a:prstGeom>
          <a:noFill/>
        </p:spPr>
        <p:txBody>
          <a:bodyPr wrap="square" rtlCol="0">
            <a:spAutoFit/>
          </a:bodyPr>
          <a:lstStyle/>
          <a:p>
            <a:r>
              <a:rPr lang="cs-CZ" sz="900" dirty="0"/>
              <a:t>Zdroj: TSK 2021, DÚR zkapacitnění 510</a:t>
            </a:r>
          </a:p>
        </p:txBody>
      </p:sp>
      <p:sp>
        <p:nvSpPr>
          <p:cNvPr id="7" name="TextovéPole 6"/>
          <p:cNvSpPr txBox="1"/>
          <p:nvPr/>
        </p:nvSpPr>
        <p:spPr>
          <a:xfrm>
            <a:off x="3803576" y="2368880"/>
            <a:ext cx="3888432" cy="369332"/>
          </a:xfrm>
          <a:prstGeom prst="rect">
            <a:avLst/>
          </a:prstGeom>
          <a:solidFill>
            <a:schemeClr val="accent1">
              <a:lumMod val="40000"/>
              <a:lumOff val="60000"/>
            </a:schemeClr>
          </a:solidFill>
        </p:spPr>
        <p:txBody>
          <a:bodyPr wrap="square" rtlCol="0">
            <a:spAutoFit/>
          </a:bodyPr>
          <a:lstStyle/>
          <a:p>
            <a:r>
              <a:rPr lang="cs-CZ" dirty="0"/>
              <a:t>Počet vozidel za 24 hodin na úseku 510</a:t>
            </a:r>
          </a:p>
        </p:txBody>
      </p:sp>
      <p:sp>
        <p:nvSpPr>
          <p:cNvPr id="8" name="TextBox 38">
            <a:extLst>
              <a:ext uri="{FF2B5EF4-FFF2-40B4-BE49-F238E27FC236}">
                <a16:creationId xmlns:a16="http://schemas.microsoft.com/office/drawing/2014/main" id="{F76F6BBE-08A3-B218-4AB0-9AADC2C3E7C5}"/>
              </a:ext>
            </a:extLst>
          </p:cNvPr>
          <p:cNvSpPr txBox="1"/>
          <p:nvPr/>
        </p:nvSpPr>
        <p:spPr>
          <a:xfrm>
            <a:off x="11640616" y="6392362"/>
            <a:ext cx="432048" cy="276999"/>
          </a:xfrm>
          <a:prstGeom prst="rect">
            <a:avLst/>
          </a:prstGeom>
          <a:noFill/>
        </p:spPr>
        <p:txBody>
          <a:bodyPr wrap="square" rtlCol="0">
            <a:spAutoFit/>
          </a:bodyPr>
          <a:lstStyle/>
          <a:p>
            <a:fld id="{82FC4441-48AB-466E-B5E2-7FA789F38293}" type="slidenum">
              <a:rPr lang="cs-CZ" sz="1200">
                <a:solidFill>
                  <a:srgbClr val="363738"/>
                </a:solidFill>
                <a:latin typeface="Arial" panose="020B0604020202020204" pitchFamily="34" charset="0"/>
                <a:cs typeface="Arial" panose="020B0604020202020204" pitchFamily="34" charset="0"/>
              </a:rPr>
              <a:pPr/>
              <a:t>9</a:t>
            </a:fld>
            <a:endParaRPr lang="en-CZ" sz="1200" dirty="0">
              <a:solidFill>
                <a:srgbClr val="363738"/>
              </a:solidFill>
              <a:latin typeface="Arial" panose="020B0604020202020204" pitchFamily="34" charset="0"/>
              <a:cs typeface="Arial" panose="020B0604020202020204" pitchFamily="34" charset="0"/>
            </a:endParaRPr>
          </a:p>
        </p:txBody>
      </p:sp>
      <p:pic>
        <p:nvPicPr>
          <p:cNvPr id="9" name="Obrázek 8">
            <a:extLst>
              <a:ext uri="{FF2B5EF4-FFF2-40B4-BE49-F238E27FC236}">
                <a16:creationId xmlns:a16="http://schemas.microsoft.com/office/drawing/2014/main" id="{9280067C-95C7-8DCE-1965-374FFBE1DF8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376" b="20375"/>
          <a:stretch/>
        </p:blipFill>
        <p:spPr>
          <a:xfrm>
            <a:off x="365888" y="6237312"/>
            <a:ext cx="729211" cy="432049"/>
          </a:xfrm>
          <a:prstGeom prst="rect">
            <a:avLst/>
          </a:prstGeom>
        </p:spPr>
      </p:pic>
      <p:pic>
        <p:nvPicPr>
          <p:cNvPr id="10" name="Obrázek 9">
            <a:extLst>
              <a:ext uri="{FF2B5EF4-FFF2-40B4-BE49-F238E27FC236}">
                <a16:creationId xmlns:a16="http://schemas.microsoft.com/office/drawing/2014/main" id="{31A2C426-F0B3-8B75-5CD5-93DB326EC27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8448" b="22304"/>
          <a:stretch/>
        </p:blipFill>
        <p:spPr>
          <a:xfrm>
            <a:off x="1199456" y="6237313"/>
            <a:ext cx="729210" cy="432048"/>
          </a:xfrm>
          <a:prstGeom prst="rect">
            <a:avLst/>
          </a:prstGeom>
        </p:spPr>
      </p:pic>
    </p:spTree>
    <p:extLst>
      <p:ext uri="{BB962C8B-B14F-4D97-AF65-F5344CB8AC3E}">
        <p14:creationId xmlns:p14="http://schemas.microsoft.com/office/powerpoint/2010/main" val="244541075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1031</Words>
  <Application>Microsoft Office PowerPoint</Application>
  <PresentationFormat>Širokoúhlá obrazovka</PresentationFormat>
  <Paragraphs>58</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Wingdings</vt:lpstr>
      <vt:lpstr>Motiv systému Office</vt:lpstr>
      <vt:lpstr>Mýty a fakta  o Pražském okruhu</vt:lpstr>
      <vt:lpstr>Kdybyste pořád neblokovali okruh, bude konečně průjezdná Náchodská ulice</vt:lpstr>
      <vt:lpstr>Existují studie, které dokazují, že okruh bude v pořádku </vt:lpstr>
      <vt:lpstr>Nedávno náměstek primátora Hlaváček uvedl, že soudní napadení nikdy v minulosti neuspělo </vt:lpstr>
      <vt:lpstr>Jde o „odpůrce okruhu“ </vt:lpstr>
      <vt:lpstr>Horní Počernice = NIMBY</vt:lpstr>
      <vt:lpstr>Auta na 510 už přece jezdí a dostavbou okruhu se tak pro vás nic nezmění</vt:lpstr>
      <vt:lpstr>Silnice postavená mimo katastr Horních Počernic se přece Horních Počernic nijak netýká</vt:lpstr>
      <vt:lpstr>Dokončením okruhu se doprava z našeho úseku 510 „odvede“ pryč</vt:lpstr>
      <vt:lpstr>Když nebudeme klást odpor, tak se s námi příslušné instituce začnou bavit a na něčem se dohodneme</vt:lpstr>
      <vt:lpstr>Propagační heslo pro výstavbu okruhu  „Už vás nudí stát v koloně u lanového mostu?“ </vt:lpstr>
      <vt:lpstr>Na žalobu měly Horní Počernice roky a rozhodly  se pro ni před volbami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Marek Lněnička</dc:creator>
  <cp:lastModifiedBy>Alena Strobova</cp:lastModifiedBy>
  <cp:revision>36</cp:revision>
  <dcterms:created xsi:type="dcterms:W3CDTF">2022-09-12T20:11:50Z</dcterms:created>
  <dcterms:modified xsi:type="dcterms:W3CDTF">2022-09-14T15:00:28Z</dcterms:modified>
</cp:coreProperties>
</file>